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1"/>
  </p:notesMasterIdLst>
  <p:sldIdLst>
    <p:sldId id="256" r:id="rId2"/>
    <p:sldId id="430" r:id="rId3"/>
    <p:sldId id="432" r:id="rId4"/>
    <p:sldId id="433" r:id="rId5"/>
    <p:sldId id="446" r:id="rId6"/>
    <p:sldId id="452" r:id="rId7"/>
    <p:sldId id="453" r:id="rId8"/>
    <p:sldId id="434" r:id="rId9"/>
    <p:sldId id="435" r:id="rId10"/>
    <p:sldId id="436" r:id="rId11"/>
    <p:sldId id="437" r:id="rId12"/>
    <p:sldId id="438" r:id="rId13"/>
    <p:sldId id="449" r:id="rId14"/>
    <p:sldId id="450" r:id="rId15"/>
    <p:sldId id="451" r:id="rId16"/>
    <p:sldId id="439" r:id="rId17"/>
    <p:sldId id="440" r:id="rId18"/>
    <p:sldId id="442" r:id="rId19"/>
    <p:sldId id="443" r:id="rId20"/>
    <p:sldId id="444" r:id="rId21"/>
    <p:sldId id="445" r:id="rId22"/>
    <p:sldId id="447" r:id="rId23"/>
    <p:sldId id="448" r:id="rId24"/>
    <p:sldId id="454" r:id="rId25"/>
    <p:sldId id="455" r:id="rId26"/>
    <p:sldId id="456" r:id="rId27"/>
    <p:sldId id="457" r:id="rId28"/>
    <p:sldId id="458" r:id="rId29"/>
    <p:sldId id="396" r:id="rId30"/>
  </p:sldIdLst>
  <p:sldSz cx="9144000" cy="5143500" type="screen16x9"/>
  <p:notesSz cx="6858000" cy="9144000"/>
  <p:embeddedFontLst>
    <p:embeddedFont>
      <p:font typeface="Fira Sans Extra Condensed" panose="020B0503050000020004" pitchFamily="34" charset="0"/>
      <p:regular r:id="rId32"/>
      <p:bold r:id="rId33"/>
      <p:italic r:id="rId34"/>
      <p:boldItalic r:id="rId35"/>
    </p:embeddedFont>
    <p:embeddedFont>
      <p:font typeface="Fira Sans Extra Condensed SemiBold" panose="020B0604020202020204" charset="0"/>
      <p:regular r:id="rId36"/>
      <p:bold r:id="rId37"/>
      <p:italic r:id="rId38"/>
      <p:boldItalic r:id="rId39"/>
    </p:embeddedFont>
    <p:embeddedFont>
      <p:font typeface="IBM Plex Sans" panose="020B0503050203000203"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jarwo Anggai" initials="SA" lastIdx="1" clrIdx="0">
    <p:extLst>
      <p:ext uri="{19B8F6BF-5375-455C-9EA6-DF929625EA0E}">
        <p15:presenceInfo xmlns:p15="http://schemas.microsoft.com/office/powerpoint/2012/main" userId="4e29d8884fff91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38" d="100"/>
          <a:sy n="138" d="100"/>
        </p:scale>
        <p:origin x="84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1DE2D-3F87-47DE-BCEE-B4F3763BD6DC}"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id-ID"/>
        </a:p>
      </dgm:t>
    </dgm:pt>
    <dgm:pt modelId="{2D29B952-F8A6-47FB-96AE-54AB65474D02}">
      <dgm:prSet custT="1"/>
      <dgm:spPr/>
      <dgm:t>
        <a:bodyPr/>
        <a:lstStyle/>
        <a:p>
          <a:r>
            <a:rPr lang="id-ID" sz="1400" b="0" i="0"/>
            <a:t>Text Preprocessing</a:t>
          </a:r>
          <a:endParaRPr lang="id-ID" sz="1400"/>
        </a:p>
      </dgm:t>
    </dgm:pt>
    <dgm:pt modelId="{E158ACC5-50A6-47B4-BC54-63D4C1B0CE9D}" type="parTrans" cxnId="{F17AE2AE-31F5-460C-A521-CE3CD18A4839}">
      <dgm:prSet/>
      <dgm:spPr/>
      <dgm:t>
        <a:bodyPr/>
        <a:lstStyle/>
        <a:p>
          <a:endParaRPr lang="id-ID" sz="1400"/>
        </a:p>
      </dgm:t>
    </dgm:pt>
    <dgm:pt modelId="{E19113BD-C933-4838-8B44-E74CECB70062}" type="sibTrans" cxnId="{F17AE2AE-31F5-460C-A521-CE3CD18A4839}">
      <dgm:prSet custT="1"/>
      <dgm:spPr/>
      <dgm:t>
        <a:bodyPr/>
        <a:lstStyle/>
        <a:p>
          <a:endParaRPr lang="id-ID" sz="1400"/>
        </a:p>
      </dgm:t>
    </dgm:pt>
    <dgm:pt modelId="{D6D5EFF3-4B3D-4111-9843-2310499F8813}">
      <dgm:prSet custT="1"/>
      <dgm:spPr/>
      <dgm:t>
        <a:bodyPr/>
        <a:lstStyle/>
        <a:p>
          <a:r>
            <a:rPr lang="id-ID" sz="1400" b="0" i="0"/>
            <a:t>Feature Extraction</a:t>
          </a:r>
          <a:endParaRPr lang="id-ID" sz="1400"/>
        </a:p>
      </dgm:t>
    </dgm:pt>
    <dgm:pt modelId="{F3D3B283-A944-4CE7-8562-64771B15E4DD}" type="parTrans" cxnId="{C2451E0D-E04E-4929-92FC-8C939C7E5710}">
      <dgm:prSet/>
      <dgm:spPr/>
      <dgm:t>
        <a:bodyPr/>
        <a:lstStyle/>
        <a:p>
          <a:endParaRPr lang="id-ID" sz="1400"/>
        </a:p>
      </dgm:t>
    </dgm:pt>
    <dgm:pt modelId="{9C1824A3-2ECC-49CA-9016-DCC124CF1373}" type="sibTrans" cxnId="{C2451E0D-E04E-4929-92FC-8C939C7E5710}">
      <dgm:prSet custT="1"/>
      <dgm:spPr/>
      <dgm:t>
        <a:bodyPr/>
        <a:lstStyle/>
        <a:p>
          <a:endParaRPr lang="id-ID" sz="1400"/>
        </a:p>
      </dgm:t>
    </dgm:pt>
    <dgm:pt modelId="{39B0C329-4B03-4AB3-822A-E1C0115ACC96}">
      <dgm:prSet custT="1"/>
      <dgm:spPr/>
      <dgm:t>
        <a:bodyPr/>
        <a:lstStyle/>
        <a:p>
          <a:r>
            <a:rPr lang="id-ID" sz="1400" b="0" i="0"/>
            <a:t>Modeling </a:t>
          </a:r>
          <a:endParaRPr lang="id-ID" sz="1400"/>
        </a:p>
      </dgm:t>
    </dgm:pt>
    <dgm:pt modelId="{684068C9-2F75-42DC-8332-0089650AB5C7}" type="parTrans" cxnId="{4BA7D42E-290A-4A7B-B49F-49FA4FB84233}">
      <dgm:prSet/>
      <dgm:spPr/>
      <dgm:t>
        <a:bodyPr/>
        <a:lstStyle/>
        <a:p>
          <a:endParaRPr lang="id-ID" sz="1400"/>
        </a:p>
      </dgm:t>
    </dgm:pt>
    <dgm:pt modelId="{05D31EEB-762F-4174-A6AC-770531B48701}" type="sibTrans" cxnId="{4BA7D42E-290A-4A7B-B49F-49FA4FB84233}">
      <dgm:prSet custT="1"/>
      <dgm:spPr/>
      <dgm:t>
        <a:bodyPr/>
        <a:lstStyle/>
        <a:p>
          <a:endParaRPr lang="id-ID" sz="1400"/>
        </a:p>
      </dgm:t>
    </dgm:pt>
    <dgm:pt modelId="{326D70C5-BE07-41A0-954E-2F563E1AC3FF}">
      <dgm:prSet custT="1"/>
      <dgm:spPr/>
      <dgm:t>
        <a:bodyPr/>
        <a:lstStyle/>
        <a:p>
          <a:r>
            <a:rPr lang="id-ID" sz="1400" b="0" i="0"/>
            <a:t>Post-Processing</a:t>
          </a:r>
          <a:endParaRPr lang="id-ID" sz="1400"/>
        </a:p>
      </dgm:t>
    </dgm:pt>
    <dgm:pt modelId="{998CB260-2D4B-4CE9-BC16-53ABDA5A1FCB}" type="parTrans" cxnId="{ECD4528E-44B0-4398-9849-F239BA690E89}">
      <dgm:prSet/>
      <dgm:spPr/>
      <dgm:t>
        <a:bodyPr/>
        <a:lstStyle/>
        <a:p>
          <a:endParaRPr lang="id-ID" sz="1400"/>
        </a:p>
      </dgm:t>
    </dgm:pt>
    <dgm:pt modelId="{C4609887-A12C-42A1-836B-D5094BB8A176}" type="sibTrans" cxnId="{ECD4528E-44B0-4398-9849-F239BA690E89}">
      <dgm:prSet custT="1"/>
      <dgm:spPr/>
      <dgm:t>
        <a:bodyPr/>
        <a:lstStyle/>
        <a:p>
          <a:endParaRPr lang="id-ID" sz="1400"/>
        </a:p>
      </dgm:t>
    </dgm:pt>
    <dgm:pt modelId="{2245BA91-C5E7-43A8-98F8-605D7ACA4FC9}">
      <dgm:prSet custT="1"/>
      <dgm:spPr/>
      <dgm:t>
        <a:bodyPr/>
        <a:lstStyle/>
        <a:p>
          <a:r>
            <a:rPr lang="id-ID" sz="1400" b="0" i="0"/>
            <a:t>Deployment</a:t>
          </a:r>
          <a:endParaRPr lang="id-ID" sz="1400"/>
        </a:p>
      </dgm:t>
    </dgm:pt>
    <dgm:pt modelId="{8DDDB650-C3DA-4587-AF83-029BFF9D0E5C}" type="parTrans" cxnId="{5EC96A8A-54E6-4D9C-9CFC-A33CBEF22CF4}">
      <dgm:prSet/>
      <dgm:spPr/>
      <dgm:t>
        <a:bodyPr/>
        <a:lstStyle/>
        <a:p>
          <a:endParaRPr lang="id-ID" sz="1400"/>
        </a:p>
      </dgm:t>
    </dgm:pt>
    <dgm:pt modelId="{FBD375B6-E57C-453F-9878-14F886B71507}" type="sibTrans" cxnId="{5EC96A8A-54E6-4D9C-9CFC-A33CBEF22CF4}">
      <dgm:prSet/>
      <dgm:spPr/>
      <dgm:t>
        <a:bodyPr/>
        <a:lstStyle/>
        <a:p>
          <a:endParaRPr lang="id-ID" sz="1400"/>
        </a:p>
      </dgm:t>
    </dgm:pt>
    <dgm:pt modelId="{9BFFFEDB-5884-408B-BB36-3B8E9A039CB2}" type="pres">
      <dgm:prSet presAssocID="{CA21DE2D-3F87-47DE-BCEE-B4F3763BD6DC}" presName="Name0" presStyleCnt="0">
        <dgm:presLayoutVars>
          <dgm:dir/>
          <dgm:resizeHandles val="exact"/>
        </dgm:presLayoutVars>
      </dgm:prSet>
      <dgm:spPr/>
    </dgm:pt>
    <dgm:pt modelId="{13EFF42C-D956-4D0E-83AF-826E4D088443}" type="pres">
      <dgm:prSet presAssocID="{2D29B952-F8A6-47FB-96AE-54AB65474D02}" presName="node" presStyleLbl="node1" presStyleIdx="0" presStyleCnt="5">
        <dgm:presLayoutVars>
          <dgm:bulletEnabled val="1"/>
        </dgm:presLayoutVars>
      </dgm:prSet>
      <dgm:spPr/>
    </dgm:pt>
    <dgm:pt modelId="{52C1F015-568F-4AE9-883B-6D27CD0EFF84}" type="pres">
      <dgm:prSet presAssocID="{E19113BD-C933-4838-8B44-E74CECB70062}" presName="sibTrans" presStyleLbl="sibTrans2D1" presStyleIdx="0" presStyleCnt="4"/>
      <dgm:spPr/>
    </dgm:pt>
    <dgm:pt modelId="{09E55FEA-75D3-4D10-8F9E-0A524D2686EB}" type="pres">
      <dgm:prSet presAssocID="{E19113BD-C933-4838-8B44-E74CECB70062}" presName="connectorText" presStyleLbl="sibTrans2D1" presStyleIdx="0" presStyleCnt="4"/>
      <dgm:spPr/>
    </dgm:pt>
    <dgm:pt modelId="{4B0F12EA-2F55-493E-A4E8-E5E9454116CF}" type="pres">
      <dgm:prSet presAssocID="{D6D5EFF3-4B3D-4111-9843-2310499F8813}" presName="node" presStyleLbl="node1" presStyleIdx="1" presStyleCnt="5">
        <dgm:presLayoutVars>
          <dgm:bulletEnabled val="1"/>
        </dgm:presLayoutVars>
      </dgm:prSet>
      <dgm:spPr/>
    </dgm:pt>
    <dgm:pt modelId="{496F46E1-25F1-4416-A9AA-AB372508D760}" type="pres">
      <dgm:prSet presAssocID="{9C1824A3-2ECC-49CA-9016-DCC124CF1373}" presName="sibTrans" presStyleLbl="sibTrans2D1" presStyleIdx="1" presStyleCnt="4"/>
      <dgm:spPr/>
    </dgm:pt>
    <dgm:pt modelId="{1BE35538-7EB7-4F5F-91F7-44DE4A43DA00}" type="pres">
      <dgm:prSet presAssocID="{9C1824A3-2ECC-49CA-9016-DCC124CF1373}" presName="connectorText" presStyleLbl="sibTrans2D1" presStyleIdx="1" presStyleCnt="4"/>
      <dgm:spPr/>
    </dgm:pt>
    <dgm:pt modelId="{82F775E3-255B-415C-B705-09A00FD22F52}" type="pres">
      <dgm:prSet presAssocID="{39B0C329-4B03-4AB3-822A-E1C0115ACC96}" presName="node" presStyleLbl="node1" presStyleIdx="2" presStyleCnt="5">
        <dgm:presLayoutVars>
          <dgm:bulletEnabled val="1"/>
        </dgm:presLayoutVars>
      </dgm:prSet>
      <dgm:spPr/>
    </dgm:pt>
    <dgm:pt modelId="{4CAF6088-7561-4784-8A8E-58C1EC598CAC}" type="pres">
      <dgm:prSet presAssocID="{05D31EEB-762F-4174-A6AC-770531B48701}" presName="sibTrans" presStyleLbl="sibTrans2D1" presStyleIdx="2" presStyleCnt="4"/>
      <dgm:spPr/>
    </dgm:pt>
    <dgm:pt modelId="{B3D97ED5-FF25-478A-B95E-1C537A0ADF9A}" type="pres">
      <dgm:prSet presAssocID="{05D31EEB-762F-4174-A6AC-770531B48701}" presName="connectorText" presStyleLbl="sibTrans2D1" presStyleIdx="2" presStyleCnt="4"/>
      <dgm:spPr/>
    </dgm:pt>
    <dgm:pt modelId="{99AFDDFA-23CA-4491-B518-52369AC7BE84}" type="pres">
      <dgm:prSet presAssocID="{326D70C5-BE07-41A0-954E-2F563E1AC3FF}" presName="node" presStyleLbl="node1" presStyleIdx="3" presStyleCnt="5">
        <dgm:presLayoutVars>
          <dgm:bulletEnabled val="1"/>
        </dgm:presLayoutVars>
      </dgm:prSet>
      <dgm:spPr/>
    </dgm:pt>
    <dgm:pt modelId="{F266EB0A-B40A-4878-A316-CC93F6D79B97}" type="pres">
      <dgm:prSet presAssocID="{C4609887-A12C-42A1-836B-D5094BB8A176}" presName="sibTrans" presStyleLbl="sibTrans2D1" presStyleIdx="3" presStyleCnt="4"/>
      <dgm:spPr/>
    </dgm:pt>
    <dgm:pt modelId="{873D0BA5-BB19-4E4D-B2E2-E91289CF4ED2}" type="pres">
      <dgm:prSet presAssocID="{C4609887-A12C-42A1-836B-D5094BB8A176}" presName="connectorText" presStyleLbl="sibTrans2D1" presStyleIdx="3" presStyleCnt="4"/>
      <dgm:spPr/>
    </dgm:pt>
    <dgm:pt modelId="{3B1063E1-8DAB-4765-924C-6B34E82488C9}" type="pres">
      <dgm:prSet presAssocID="{2245BA91-C5E7-43A8-98F8-605D7ACA4FC9}" presName="node" presStyleLbl="node1" presStyleIdx="4" presStyleCnt="5">
        <dgm:presLayoutVars>
          <dgm:bulletEnabled val="1"/>
        </dgm:presLayoutVars>
      </dgm:prSet>
      <dgm:spPr/>
    </dgm:pt>
  </dgm:ptLst>
  <dgm:cxnLst>
    <dgm:cxn modelId="{03D9F50C-00CE-466A-BF6A-3BB98E96604C}" type="presOf" srcId="{9C1824A3-2ECC-49CA-9016-DCC124CF1373}" destId="{496F46E1-25F1-4416-A9AA-AB372508D760}" srcOrd="0" destOrd="0" presId="urn:microsoft.com/office/officeart/2005/8/layout/process1"/>
    <dgm:cxn modelId="{C2451E0D-E04E-4929-92FC-8C939C7E5710}" srcId="{CA21DE2D-3F87-47DE-BCEE-B4F3763BD6DC}" destId="{D6D5EFF3-4B3D-4111-9843-2310499F8813}" srcOrd="1" destOrd="0" parTransId="{F3D3B283-A944-4CE7-8562-64771B15E4DD}" sibTransId="{9C1824A3-2ECC-49CA-9016-DCC124CF1373}"/>
    <dgm:cxn modelId="{76129A17-41FF-4BF3-B248-DCE8008221D8}" type="presOf" srcId="{D6D5EFF3-4B3D-4111-9843-2310499F8813}" destId="{4B0F12EA-2F55-493E-A4E8-E5E9454116CF}" srcOrd="0" destOrd="0" presId="urn:microsoft.com/office/officeart/2005/8/layout/process1"/>
    <dgm:cxn modelId="{4BA7D42E-290A-4A7B-B49F-49FA4FB84233}" srcId="{CA21DE2D-3F87-47DE-BCEE-B4F3763BD6DC}" destId="{39B0C329-4B03-4AB3-822A-E1C0115ACC96}" srcOrd="2" destOrd="0" parTransId="{684068C9-2F75-42DC-8332-0089650AB5C7}" sibTransId="{05D31EEB-762F-4174-A6AC-770531B48701}"/>
    <dgm:cxn modelId="{F971A13D-9D28-4A70-891A-E4CA24C88C62}" type="presOf" srcId="{E19113BD-C933-4838-8B44-E74CECB70062}" destId="{52C1F015-568F-4AE9-883B-6D27CD0EFF84}" srcOrd="0" destOrd="0" presId="urn:microsoft.com/office/officeart/2005/8/layout/process1"/>
    <dgm:cxn modelId="{1082016E-CD0A-463C-B7CC-3736B5113C6C}" type="presOf" srcId="{2D29B952-F8A6-47FB-96AE-54AB65474D02}" destId="{13EFF42C-D956-4D0E-83AF-826E4D088443}" srcOrd="0" destOrd="0" presId="urn:microsoft.com/office/officeart/2005/8/layout/process1"/>
    <dgm:cxn modelId="{CB35D772-C374-4BB1-BC45-E65D748A16BC}" type="presOf" srcId="{C4609887-A12C-42A1-836B-D5094BB8A176}" destId="{873D0BA5-BB19-4E4D-B2E2-E91289CF4ED2}" srcOrd="1" destOrd="0" presId="urn:microsoft.com/office/officeart/2005/8/layout/process1"/>
    <dgm:cxn modelId="{9AE1E956-DB64-453B-93BE-78A10BD8B968}" type="presOf" srcId="{05D31EEB-762F-4174-A6AC-770531B48701}" destId="{4CAF6088-7561-4784-8A8E-58C1EC598CAC}" srcOrd="0" destOrd="0" presId="urn:microsoft.com/office/officeart/2005/8/layout/process1"/>
    <dgm:cxn modelId="{9607F385-498A-471B-B351-08079FB74D3D}" type="presOf" srcId="{E19113BD-C933-4838-8B44-E74CECB70062}" destId="{09E55FEA-75D3-4D10-8F9E-0A524D2686EB}" srcOrd="1" destOrd="0" presId="urn:microsoft.com/office/officeart/2005/8/layout/process1"/>
    <dgm:cxn modelId="{5EC96A8A-54E6-4D9C-9CFC-A33CBEF22CF4}" srcId="{CA21DE2D-3F87-47DE-BCEE-B4F3763BD6DC}" destId="{2245BA91-C5E7-43A8-98F8-605D7ACA4FC9}" srcOrd="4" destOrd="0" parTransId="{8DDDB650-C3DA-4587-AF83-029BFF9D0E5C}" sibTransId="{FBD375B6-E57C-453F-9878-14F886B71507}"/>
    <dgm:cxn modelId="{094CF28D-565B-44A1-AA4E-B752DE334BF9}" type="presOf" srcId="{CA21DE2D-3F87-47DE-BCEE-B4F3763BD6DC}" destId="{9BFFFEDB-5884-408B-BB36-3B8E9A039CB2}" srcOrd="0" destOrd="0" presId="urn:microsoft.com/office/officeart/2005/8/layout/process1"/>
    <dgm:cxn modelId="{ECD4528E-44B0-4398-9849-F239BA690E89}" srcId="{CA21DE2D-3F87-47DE-BCEE-B4F3763BD6DC}" destId="{326D70C5-BE07-41A0-954E-2F563E1AC3FF}" srcOrd="3" destOrd="0" parTransId="{998CB260-2D4B-4CE9-BC16-53ABDA5A1FCB}" sibTransId="{C4609887-A12C-42A1-836B-D5094BB8A176}"/>
    <dgm:cxn modelId="{F17AE2AE-31F5-460C-A521-CE3CD18A4839}" srcId="{CA21DE2D-3F87-47DE-BCEE-B4F3763BD6DC}" destId="{2D29B952-F8A6-47FB-96AE-54AB65474D02}" srcOrd="0" destOrd="0" parTransId="{E158ACC5-50A6-47B4-BC54-63D4C1B0CE9D}" sibTransId="{E19113BD-C933-4838-8B44-E74CECB70062}"/>
    <dgm:cxn modelId="{71A9A9B0-7727-4FFF-9DB3-11F770CE1F07}" type="presOf" srcId="{326D70C5-BE07-41A0-954E-2F563E1AC3FF}" destId="{99AFDDFA-23CA-4491-B518-52369AC7BE84}" srcOrd="0" destOrd="0" presId="urn:microsoft.com/office/officeart/2005/8/layout/process1"/>
    <dgm:cxn modelId="{93B285B1-4B4E-48BD-8016-45538D651D5E}" type="presOf" srcId="{05D31EEB-762F-4174-A6AC-770531B48701}" destId="{B3D97ED5-FF25-478A-B95E-1C537A0ADF9A}" srcOrd="1" destOrd="0" presId="urn:microsoft.com/office/officeart/2005/8/layout/process1"/>
    <dgm:cxn modelId="{F57236B7-BED3-44F4-8321-782CC7E2370A}" type="presOf" srcId="{C4609887-A12C-42A1-836B-D5094BB8A176}" destId="{F266EB0A-B40A-4878-A316-CC93F6D79B97}" srcOrd="0" destOrd="0" presId="urn:microsoft.com/office/officeart/2005/8/layout/process1"/>
    <dgm:cxn modelId="{167413BB-0231-4B63-B0C3-55F48B89C5CF}" type="presOf" srcId="{9C1824A3-2ECC-49CA-9016-DCC124CF1373}" destId="{1BE35538-7EB7-4F5F-91F7-44DE4A43DA00}" srcOrd="1" destOrd="0" presId="urn:microsoft.com/office/officeart/2005/8/layout/process1"/>
    <dgm:cxn modelId="{5E8CCAC8-4558-4519-BC5C-2FC5CF9DA114}" type="presOf" srcId="{39B0C329-4B03-4AB3-822A-E1C0115ACC96}" destId="{82F775E3-255B-415C-B705-09A00FD22F52}" srcOrd="0" destOrd="0" presId="urn:microsoft.com/office/officeart/2005/8/layout/process1"/>
    <dgm:cxn modelId="{6EA73BD3-EC7A-4467-85BC-A588934A29C0}" type="presOf" srcId="{2245BA91-C5E7-43A8-98F8-605D7ACA4FC9}" destId="{3B1063E1-8DAB-4765-924C-6B34E82488C9}" srcOrd="0" destOrd="0" presId="urn:microsoft.com/office/officeart/2005/8/layout/process1"/>
    <dgm:cxn modelId="{D6F63C41-7385-4EA6-B65E-1C8A277F9648}" type="presParOf" srcId="{9BFFFEDB-5884-408B-BB36-3B8E9A039CB2}" destId="{13EFF42C-D956-4D0E-83AF-826E4D088443}" srcOrd="0" destOrd="0" presId="urn:microsoft.com/office/officeart/2005/8/layout/process1"/>
    <dgm:cxn modelId="{418F13D0-4A30-4D77-A0F9-B2748D76D9E6}" type="presParOf" srcId="{9BFFFEDB-5884-408B-BB36-3B8E9A039CB2}" destId="{52C1F015-568F-4AE9-883B-6D27CD0EFF84}" srcOrd="1" destOrd="0" presId="urn:microsoft.com/office/officeart/2005/8/layout/process1"/>
    <dgm:cxn modelId="{E4777078-4709-4880-9C02-3E299BFAF51A}" type="presParOf" srcId="{52C1F015-568F-4AE9-883B-6D27CD0EFF84}" destId="{09E55FEA-75D3-4D10-8F9E-0A524D2686EB}" srcOrd="0" destOrd="0" presId="urn:microsoft.com/office/officeart/2005/8/layout/process1"/>
    <dgm:cxn modelId="{26DAD3E6-9B54-4969-B746-6B8634E2D91E}" type="presParOf" srcId="{9BFFFEDB-5884-408B-BB36-3B8E9A039CB2}" destId="{4B0F12EA-2F55-493E-A4E8-E5E9454116CF}" srcOrd="2" destOrd="0" presId="urn:microsoft.com/office/officeart/2005/8/layout/process1"/>
    <dgm:cxn modelId="{4E629411-38BB-4235-B465-B0D3EE4B3344}" type="presParOf" srcId="{9BFFFEDB-5884-408B-BB36-3B8E9A039CB2}" destId="{496F46E1-25F1-4416-A9AA-AB372508D760}" srcOrd="3" destOrd="0" presId="urn:microsoft.com/office/officeart/2005/8/layout/process1"/>
    <dgm:cxn modelId="{50EDB672-9561-4F0D-B57B-8D13D6955BCB}" type="presParOf" srcId="{496F46E1-25F1-4416-A9AA-AB372508D760}" destId="{1BE35538-7EB7-4F5F-91F7-44DE4A43DA00}" srcOrd="0" destOrd="0" presId="urn:microsoft.com/office/officeart/2005/8/layout/process1"/>
    <dgm:cxn modelId="{A4294601-AAC4-46A2-B35B-CB97AAB90FB2}" type="presParOf" srcId="{9BFFFEDB-5884-408B-BB36-3B8E9A039CB2}" destId="{82F775E3-255B-415C-B705-09A00FD22F52}" srcOrd="4" destOrd="0" presId="urn:microsoft.com/office/officeart/2005/8/layout/process1"/>
    <dgm:cxn modelId="{92776BBC-3BAA-436A-AB6D-D05349264112}" type="presParOf" srcId="{9BFFFEDB-5884-408B-BB36-3B8E9A039CB2}" destId="{4CAF6088-7561-4784-8A8E-58C1EC598CAC}" srcOrd="5" destOrd="0" presId="urn:microsoft.com/office/officeart/2005/8/layout/process1"/>
    <dgm:cxn modelId="{55BB9A8A-20DB-40B9-A259-1257761BB480}" type="presParOf" srcId="{4CAF6088-7561-4784-8A8E-58C1EC598CAC}" destId="{B3D97ED5-FF25-478A-B95E-1C537A0ADF9A}" srcOrd="0" destOrd="0" presId="urn:microsoft.com/office/officeart/2005/8/layout/process1"/>
    <dgm:cxn modelId="{223937EA-AD1B-409B-83CC-D050F4EC97F9}" type="presParOf" srcId="{9BFFFEDB-5884-408B-BB36-3B8E9A039CB2}" destId="{99AFDDFA-23CA-4491-B518-52369AC7BE84}" srcOrd="6" destOrd="0" presId="urn:microsoft.com/office/officeart/2005/8/layout/process1"/>
    <dgm:cxn modelId="{0B2B5226-8C61-45A4-8533-A5D65043E399}" type="presParOf" srcId="{9BFFFEDB-5884-408B-BB36-3B8E9A039CB2}" destId="{F266EB0A-B40A-4878-A316-CC93F6D79B97}" srcOrd="7" destOrd="0" presId="urn:microsoft.com/office/officeart/2005/8/layout/process1"/>
    <dgm:cxn modelId="{B3461958-A985-4184-B9B7-F8F783938383}" type="presParOf" srcId="{F266EB0A-B40A-4878-A316-CC93F6D79B97}" destId="{873D0BA5-BB19-4E4D-B2E2-E91289CF4ED2}" srcOrd="0" destOrd="0" presId="urn:microsoft.com/office/officeart/2005/8/layout/process1"/>
    <dgm:cxn modelId="{4B20A317-B4F3-4D13-9CC5-FB9F44BD286B}" type="presParOf" srcId="{9BFFFEDB-5884-408B-BB36-3B8E9A039CB2}" destId="{3B1063E1-8DAB-4765-924C-6B34E82488C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FF42C-D956-4D0E-83AF-826E4D088443}">
      <dsp:nvSpPr>
        <dsp:cNvPr id="0" name=""/>
        <dsp:cNvSpPr/>
      </dsp:nvSpPr>
      <dsp:spPr>
        <a:xfrm>
          <a:off x="4197" y="486462"/>
          <a:ext cx="1301282" cy="78076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Text Preprocessing</a:t>
          </a:r>
          <a:endParaRPr lang="id-ID" sz="1400" kern="1200"/>
        </a:p>
      </dsp:txBody>
      <dsp:txXfrm>
        <a:off x="27065" y="509330"/>
        <a:ext cx="1255546" cy="735033"/>
      </dsp:txXfrm>
    </dsp:sp>
    <dsp:sp modelId="{52C1F015-568F-4AE9-883B-6D27CD0EFF84}">
      <dsp:nvSpPr>
        <dsp:cNvPr id="0" name=""/>
        <dsp:cNvSpPr/>
      </dsp:nvSpPr>
      <dsp:spPr>
        <a:xfrm>
          <a:off x="1435608" y="715488"/>
          <a:ext cx="275871" cy="3227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1435608" y="780032"/>
        <a:ext cx="193110" cy="193630"/>
      </dsp:txXfrm>
    </dsp:sp>
    <dsp:sp modelId="{4B0F12EA-2F55-493E-A4E8-E5E9454116CF}">
      <dsp:nvSpPr>
        <dsp:cNvPr id="0" name=""/>
        <dsp:cNvSpPr/>
      </dsp:nvSpPr>
      <dsp:spPr>
        <a:xfrm>
          <a:off x="1825993" y="486462"/>
          <a:ext cx="1301282" cy="780769"/>
        </a:xfrm>
        <a:prstGeom prst="roundRect">
          <a:avLst>
            <a:gd name="adj" fmla="val 10000"/>
          </a:avLst>
        </a:prstGeom>
        <a:solidFill>
          <a:schemeClr val="accent5">
            <a:hueOff val="-2812777"/>
            <a:satOff val="7143"/>
            <a:lumOff val="15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Feature Extraction</a:t>
          </a:r>
          <a:endParaRPr lang="id-ID" sz="1400" kern="1200"/>
        </a:p>
      </dsp:txBody>
      <dsp:txXfrm>
        <a:off x="1848861" y="509330"/>
        <a:ext cx="1255546" cy="735033"/>
      </dsp:txXfrm>
    </dsp:sp>
    <dsp:sp modelId="{496F46E1-25F1-4416-A9AA-AB372508D760}">
      <dsp:nvSpPr>
        <dsp:cNvPr id="0" name=""/>
        <dsp:cNvSpPr/>
      </dsp:nvSpPr>
      <dsp:spPr>
        <a:xfrm>
          <a:off x="3257403" y="715488"/>
          <a:ext cx="275871" cy="322718"/>
        </a:xfrm>
        <a:prstGeom prst="rightArrow">
          <a:avLst>
            <a:gd name="adj1" fmla="val 60000"/>
            <a:gd name="adj2" fmla="val 50000"/>
          </a:avLst>
        </a:prstGeom>
        <a:solidFill>
          <a:schemeClr val="accent5">
            <a:hueOff val="-3750369"/>
            <a:satOff val="9524"/>
            <a:lumOff val="20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3257403" y="780032"/>
        <a:ext cx="193110" cy="193630"/>
      </dsp:txXfrm>
    </dsp:sp>
    <dsp:sp modelId="{82F775E3-255B-415C-B705-09A00FD22F52}">
      <dsp:nvSpPr>
        <dsp:cNvPr id="0" name=""/>
        <dsp:cNvSpPr/>
      </dsp:nvSpPr>
      <dsp:spPr>
        <a:xfrm>
          <a:off x="3647788" y="486462"/>
          <a:ext cx="1301282" cy="780769"/>
        </a:xfrm>
        <a:prstGeom prst="roundRect">
          <a:avLst>
            <a:gd name="adj" fmla="val 10000"/>
          </a:avLst>
        </a:prstGeom>
        <a:solidFill>
          <a:schemeClr val="accent5">
            <a:hueOff val="-5625554"/>
            <a:satOff val="14286"/>
            <a:lumOff val="30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Modeling </a:t>
          </a:r>
          <a:endParaRPr lang="id-ID" sz="1400" kern="1200"/>
        </a:p>
      </dsp:txBody>
      <dsp:txXfrm>
        <a:off x="3670656" y="509330"/>
        <a:ext cx="1255546" cy="735033"/>
      </dsp:txXfrm>
    </dsp:sp>
    <dsp:sp modelId="{4CAF6088-7561-4784-8A8E-58C1EC598CAC}">
      <dsp:nvSpPr>
        <dsp:cNvPr id="0" name=""/>
        <dsp:cNvSpPr/>
      </dsp:nvSpPr>
      <dsp:spPr>
        <a:xfrm>
          <a:off x="5079198" y="715488"/>
          <a:ext cx="275871" cy="322718"/>
        </a:xfrm>
        <a:prstGeom prst="rightArrow">
          <a:avLst>
            <a:gd name="adj1" fmla="val 60000"/>
            <a:gd name="adj2" fmla="val 50000"/>
          </a:avLst>
        </a:prstGeom>
        <a:solidFill>
          <a:schemeClr val="accent5">
            <a:hueOff val="-7500739"/>
            <a:satOff val="19048"/>
            <a:lumOff val="40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5079198" y="780032"/>
        <a:ext cx="193110" cy="193630"/>
      </dsp:txXfrm>
    </dsp:sp>
    <dsp:sp modelId="{99AFDDFA-23CA-4491-B518-52369AC7BE84}">
      <dsp:nvSpPr>
        <dsp:cNvPr id="0" name=""/>
        <dsp:cNvSpPr/>
      </dsp:nvSpPr>
      <dsp:spPr>
        <a:xfrm>
          <a:off x="5469583" y="486462"/>
          <a:ext cx="1301282" cy="780769"/>
        </a:xfrm>
        <a:prstGeom prst="roundRect">
          <a:avLst>
            <a:gd name="adj" fmla="val 10000"/>
          </a:avLst>
        </a:prstGeom>
        <a:solidFill>
          <a:schemeClr val="accent5">
            <a:hueOff val="-8438331"/>
            <a:satOff val="21429"/>
            <a:lumOff val="45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Post-Processing</a:t>
          </a:r>
          <a:endParaRPr lang="id-ID" sz="1400" kern="1200"/>
        </a:p>
      </dsp:txBody>
      <dsp:txXfrm>
        <a:off x="5492451" y="509330"/>
        <a:ext cx="1255546" cy="735033"/>
      </dsp:txXfrm>
    </dsp:sp>
    <dsp:sp modelId="{F266EB0A-B40A-4878-A316-CC93F6D79B97}">
      <dsp:nvSpPr>
        <dsp:cNvPr id="0" name=""/>
        <dsp:cNvSpPr/>
      </dsp:nvSpPr>
      <dsp:spPr>
        <a:xfrm>
          <a:off x="6900994" y="715488"/>
          <a:ext cx="275871" cy="322718"/>
        </a:xfrm>
        <a:prstGeom prst="rightArrow">
          <a:avLst>
            <a:gd name="adj1" fmla="val 60000"/>
            <a:gd name="adj2" fmla="val 50000"/>
          </a:avLst>
        </a:prstGeom>
        <a:solidFill>
          <a:schemeClr val="accent5">
            <a:hueOff val="-11251108"/>
            <a:satOff val="28572"/>
            <a:lumOff val="60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6900994" y="780032"/>
        <a:ext cx="193110" cy="193630"/>
      </dsp:txXfrm>
    </dsp:sp>
    <dsp:sp modelId="{3B1063E1-8DAB-4765-924C-6B34E82488C9}">
      <dsp:nvSpPr>
        <dsp:cNvPr id="0" name=""/>
        <dsp:cNvSpPr/>
      </dsp:nvSpPr>
      <dsp:spPr>
        <a:xfrm>
          <a:off x="7291378" y="486462"/>
          <a:ext cx="1301282" cy="780769"/>
        </a:xfrm>
        <a:prstGeom prst="roundRect">
          <a:avLst>
            <a:gd name="adj" fmla="val 10000"/>
          </a:avLst>
        </a:prstGeom>
        <a:solidFill>
          <a:schemeClr val="accent5">
            <a:hueOff val="-11251108"/>
            <a:satOff val="28572"/>
            <a:lumOff val="60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Deployment</a:t>
          </a:r>
          <a:endParaRPr lang="id-ID" sz="1400" kern="1200"/>
        </a:p>
      </dsp:txBody>
      <dsp:txXfrm>
        <a:off x="7314246" y="509330"/>
        <a:ext cx="1255546" cy="7350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43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237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7215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015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499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7036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67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869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08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786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196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38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55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09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panose="020B0503050000020004" pitchFamily="34" charset="0"/>
                <a:ea typeface="Fira Sans Extra Condensed" panose="020B0503050000020004" pitchFamily="34" charset="0"/>
                <a:cs typeface="Fira Sans Extra Condensed" panose="020B0503050000020004" pitchFamily="34" charset="0"/>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topics/text-minin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ibm.com/topics/neural-network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ibm.com/topics/recurrent-neural-network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www.ibm.com/topics/self-supervised-learning" TargetMode="External"/><Relationship Id="rId5" Type="http://schemas.openxmlformats.org/officeDocument/2006/relationships/hyperlink" Target="https://www.ibm.com/topics/transformer-model" TargetMode="External"/><Relationship Id="rId4" Type="http://schemas.openxmlformats.org/officeDocument/2006/relationships/hyperlink" Target="https://www.ibm.com/docs/en/watsonx/saas?topic=solutions-token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ibm.com/topics/llama-2"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www.ibm.com/blog/building-ai-for-business-ibms-granite-foundation-model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2307.10652" TargetMode="External"/><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307.10652" TargetMode="External"/><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pdf/2307.10652"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ibm.com/topics/named-entity-recognitio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www.ibm.com/consulting/analytic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ibm.com/topics/speech-recognition" TargetMode="External"/><Relationship Id="rId7" Type="http://schemas.openxmlformats.org/officeDocument/2006/relationships/hyperlink" Target="https://www.ibm.com/topics/sentiment-analysis"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www.ibm.com/products/natural-language-understanding" TargetMode="External"/><Relationship Id="rId5" Type="http://schemas.openxmlformats.org/officeDocument/2006/relationships/hyperlink" Target="https://www.ibm.com/topics/strong-ai" TargetMode="External"/><Relationship Id="rId4" Type="http://schemas.openxmlformats.org/officeDocument/2006/relationships/hyperlink" Target="https://www.ibm.com/topics/text-gener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topics/chatbot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hyperlink" Target="https://www.ibm.com/docs/en/app-connect/12.0?topic=applications-using-google-translate-app-connect-enterprise" TargetMode="External"/><Relationship Id="rId4" Type="http://schemas.openxmlformats.org/officeDocument/2006/relationships/hyperlink" Target="https://www.ibm.com/topics/virtual-agen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ibm.com/topics/pii"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ibm.com/topics/natural-language-processing"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oracle.com/id/artificial-intelligence/what-is-ai/" TargetMode="External"/><Relationship Id="rId5" Type="http://schemas.openxmlformats.org/officeDocument/2006/relationships/hyperlink" Target="https://www.ibm.com/topics/artificial-intelligence" TargetMode="External"/><Relationship Id="rId4" Type="http://schemas.openxmlformats.org/officeDocument/2006/relationships/hyperlink" Target="https://www.oracle.com/id/artificial-intelligence/what-is-natural-language-processin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ibm.com/topics/text-summarization"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www.ibm.com/topics/text-genera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oracle.com/id/chatbots/" TargetMode="External"/><Relationship Id="rId2" Type="http://schemas.openxmlformats.org/officeDocument/2006/relationships/hyperlink" Target="https://www.oracle.com/id/chatbots/what-is-a-chatbot/" TargetMode="External"/><Relationship Id="rId1" Type="http://schemas.openxmlformats.org/officeDocument/2006/relationships/slideLayout" Target="../slideLayouts/slideLayout5.xml"/><Relationship Id="rId4" Type="http://schemas.openxmlformats.org/officeDocument/2006/relationships/hyperlink" Target="https://www.oracle.com/id/artificial-intelligence/what-is-natural-language-processing/"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www.oracle.com/id/artificial-intelligence/what-is-natural-language-processing/"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earn.microsoft.com/en-us/azure/architecture/data-guide/technology-choices/natural-language-processing"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earn.microsoft.com/en-us/azure/architecture/ai-ml/idea/large-scale-custom-natural-language-processing"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mailto:dosen02832@unpam.ac.i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topics/machine-learni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ibm.com/topics/virtual-agent" TargetMode="External"/><Relationship Id="rId5" Type="http://schemas.openxmlformats.org/officeDocument/2006/relationships/hyperlink" Target="https://www.ibm.com/products/watsonx-assistant/customer-service" TargetMode="External"/><Relationship Id="rId4" Type="http://schemas.openxmlformats.org/officeDocument/2006/relationships/hyperlink" Target="https://www.ibm.com/topics/large-language-model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www.xenonstack.com/blog/natural-language-processing" TargetMode="External"/><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7" name="Google Shape;58;p15">
            <a:extLst>
              <a:ext uri="{FF2B5EF4-FFF2-40B4-BE49-F238E27FC236}">
                <a16:creationId xmlns:a16="http://schemas.microsoft.com/office/drawing/2014/main" id="{3FFBE06A-C9A1-4E3B-1215-1AF75CFC83AE}"/>
              </a:ext>
            </a:extLst>
          </p:cNvPr>
          <p:cNvSpPr txBox="1">
            <a:spLocks noGrp="1"/>
          </p:cNvSpPr>
          <p:nvPr>
            <p:ph type="subTitle" idx="1"/>
          </p:nvPr>
        </p:nvSpPr>
        <p:spPr>
          <a:xfrm>
            <a:off x="811966" y="3998347"/>
            <a:ext cx="3607200" cy="692399"/>
          </a:xfrm>
          <a:prstGeom prst="rect">
            <a:avLst/>
          </a:prstGeom>
        </p:spPr>
        <p:txBody>
          <a:bodyPr spcFirstLastPara="1" wrap="square" lIns="91425" tIns="91425" rIns="91425" bIns="91425" anchor="t" anchorCtr="0">
            <a:noAutofit/>
          </a:bodyPr>
          <a:lstStyle/>
          <a:p>
            <a:pPr marL="0" indent="0">
              <a:spcAft>
                <a:spcPts val="1600"/>
              </a:spcAft>
            </a:pPr>
            <a:r>
              <a:rPr lang="en" dirty="0">
                <a:latin typeface="+mj-lt"/>
              </a:rPr>
              <a:t>Dr. Sajarwo Anggai, S.ST., M.T.</a:t>
            </a:r>
            <a:br>
              <a:rPr lang="en-US" dirty="0">
                <a:latin typeface="+mj-lt"/>
              </a:rPr>
            </a:br>
            <a:r>
              <a:rPr lang="en-US" sz="1600" dirty="0"/>
              <a:t>NIDN : 0421108703</a:t>
            </a:r>
          </a:p>
        </p:txBody>
      </p:sp>
      <p:sp>
        <p:nvSpPr>
          <p:cNvPr id="8" name="Google Shape;59;p15">
            <a:extLst>
              <a:ext uri="{FF2B5EF4-FFF2-40B4-BE49-F238E27FC236}">
                <a16:creationId xmlns:a16="http://schemas.microsoft.com/office/drawing/2014/main" id="{018A834A-A4C7-056B-B680-FDBC74286809}"/>
              </a:ext>
            </a:extLst>
          </p:cNvPr>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9" name="Google Shape;60;p15">
            <a:extLst>
              <a:ext uri="{FF2B5EF4-FFF2-40B4-BE49-F238E27FC236}">
                <a16:creationId xmlns:a16="http://schemas.microsoft.com/office/drawing/2014/main" id="{9FEC12CE-BEC5-B468-43FC-076DD3863613}"/>
              </a:ext>
            </a:extLst>
          </p:cNvPr>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10" name="Google Shape;61;p15">
            <a:extLst>
              <a:ext uri="{FF2B5EF4-FFF2-40B4-BE49-F238E27FC236}">
                <a16:creationId xmlns:a16="http://schemas.microsoft.com/office/drawing/2014/main" id="{A907F9EC-D840-5E8B-E6BE-FB7268FEAFBD}"/>
              </a:ext>
            </a:extLst>
          </p:cNvPr>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11" name="Google Shape;62;p15">
            <a:extLst>
              <a:ext uri="{FF2B5EF4-FFF2-40B4-BE49-F238E27FC236}">
                <a16:creationId xmlns:a16="http://schemas.microsoft.com/office/drawing/2014/main" id="{164DE8E5-503B-A24B-94FE-DBCD80775D21}"/>
              </a:ext>
            </a:extLst>
          </p:cNvPr>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12" name="Google Shape;63;p15">
            <a:extLst>
              <a:ext uri="{FF2B5EF4-FFF2-40B4-BE49-F238E27FC236}">
                <a16:creationId xmlns:a16="http://schemas.microsoft.com/office/drawing/2014/main" id="{8EB22D04-135D-F952-66E5-EC7125372085}"/>
              </a:ext>
            </a:extLst>
          </p:cNvPr>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15">
            <a:extLst>
              <a:ext uri="{FF2B5EF4-FFF2-40B4-BE49-F238E27FC236}">
                <a16:creationId xmlns:a16="http://schemas.microsoft.com/office/drawing/2014/main" id="{CD8E4208-E438-DFE2-8F1F-255E95486EEE}"/>
              </a:ext>
            </a:extLst>
          </p:cNvPr>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NLP</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14" name="Google Shape;73;p15">
            <a:extLst>
              <a:ext uri="{FF2B5EF4-FFF2-40B4-BE49-F238E27FC236}">
                <a16:creationId xmlns:a16="http://schemas.microsoft.com/office/drawing/2014/main" id="{1972F8BB-FE56-C23F-DE16-35C1B10C6615}"/>
              </a:ext>
            </a:extLst>
          </p:cNvPr>
          <p:cNvCxnSpPr>
            <a:stCxn id="12" idx="3"/>
            <a:endCxn id="11"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5" name="Google Shape;74;p15">
            <a:extLst>
              <a:ext uri="{FF2B5EF4-FFF2-40B4-BE49-F238E27FC236}">
                <a16:creationId xmlns:a16="http://schemas.microsoft.com/office/drawing/2014/main" id="{79E73E4C-915B-D039-BEB4-7B546FD70294}"/>
              </a:ext>
            </a:extLst>
          </p:cNvPr>
          <p:cNvCxnSpPr>
            <a:stCxn id="12" idx="3"/>
            <a:endCxn id="10"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6" name="Google Shape;75;p15">
            <a:extLst>
              <a:ext uri="{FF2B5EF4-FFF2-40B4-BE49-F238E27FC236}">
                <a16:creationId xmlns:a16="http://schemas.microsoft.com/office/drawing/2014/main" id="{451F7C24-69DD-2862-1EC2-B1B8A46FE8F5}"/>
              </a:ext>
            </a:extLst>
          </p:cNvPr>
          <p:cNvCxnSpPr>
            <a:stCxn id="12" idx="3"/>
            <a:endCxn id="9"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7" name="Google Shape;76;p15">
            <a:extLst>
              <a:ext uri="{FF2B5EF4-FFF2-40B4-BE49-F238E27FC236}">
                <a16:creationId xmlns:a16="http://schemas.microsoft.com/office/drawing/2014/main" id="{8295AF00-3CB5-8986-6B26-F90B706C7A7B}"/>
              </a:ext>
            </a:extLst>
          </p:cNvPr>
          <p:cNvCxnSpPr>
            <a:stCxn id="12" idx="3"/>
            <a:endCxn id="8"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18" name="Google Shape;77;p15">
            <a:extLst>
              <a:ext uri="{FF2B5EF4-FFF2-40B4-BE49-F238E27FC236}">
                <a16:creationId xmlns:a16="http://schemas.microsoft.com/office/drawing/2014/main" id="{56044678-8CAE-0B5F-ACD5-DE474E7BD281}"/>
              </a:ext>
            </a:extLst>
          </p:cNvPr>
          <p:cNvGrpSpPr/>
          <p:nvPr/>
        </p:nvGrpSpPr>
        <p:grpSpPr>
          <a:xfrm>
            <a:off x="5142093" y="3632583"/>
            <a:ext cx="351136" cy="365769"/>
            <a:chOff x="-65129950" y="2646800"/>
            <a:chExt cx="311125" cy="317425"/>
          </a:xfrm>
        </p:grpSpPr>
        <p:sp>
          <p:nvSpPr>
            <p:cNvPr id="19" name="Google Shape;78;p15">
              <a:extLst>
                <a:ext uri="{FF2B5EF4-FFF2-40B4-BE49-F238E27FC236}">
                  <a16:creationId xmlns:a16="http://schemas.microsoft.com/office/drawing/2014/main" id="{0141F368-983E-A514-1E60-F871BC2C487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p15">
              <a:extLst>
                <a:ext uri="{FF2B5EF4-FFF2-40B4-BE49-F238E27FC236}">
                  <a16:creationId xmlns:a16="http://schemas.microsoft.com/office/drawing/2014/main" id="{CF9B92AB-376E-8902-231C-0268A6D46FAB}"/>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p15">
            <a:extLst>
              <a:ext uri="{FF2B5EF4-FFF2-40B4-BE49-F238E27FC236}">
                <a16:creationId xmlns:a16="http://schemas.microsoft.com/office/drawing/2014/main" id="{D0BCEF52-0E11-BDB4-F6D8-B91A8DC45216}"/>
              </a:ext>
            </a:extLst>
          </p:cNvPr>
          <p:cNvGrpSpPr/>
          <p:nvPr/>
        </p:nvGrpSpPr>
        <p:grpSpPr>
          <a:xfrm>
            <a:off x="5965703" y="3632603"/>
            <a:ext cx="365756" cy="365747"/>
            <a:chOff x="1412450" y="1954475"/>
            <a:chExt cx="297750" cy="296175"/>
          </a:xfrm>
        </p:grpSpPr>
        <p:sp>
          <p:nvSpPr>
            <p:cNvPr id="22" name="Google Shape;81;p15">
              <a:extLst>
                <a:ext uri="{FF2B5EF4-FFF2-40B4-BE49-F238E27FC236}">
                  <a16:creationId xmlns:a16="http://schemas.microsoft.com/office/drawing/2014/main" id="{442AB2B1-71C6-83D4-A9F3-0F917BA9261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p15">
              <a:extLst>
                <a:ext uri="{FF2B5EF4-FFF2-40B4-BE49-F238E27FC236}">
                  <a16:creationId xmlns:a16="http://schemas.microsoft.com/office/drawing/2014/main" id="{D14CD7A4-316B-B226-0384-447E19A75F8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p15">
            <a:extLst>
              <a:ext uri="{FF2B5EF4-FFF2-40B4-BE49-F238E27FC236}">
                <a16:creationId xmlns:a16="http://schemas.microsoft.com/office/drawing/2014/main" id="{2234DFB1-6DD2-8552-3277-E998AA6D2E1A}"/>
              </a:ext>
            </a:extLst>
          </p:cNvPr>
          <p:cNvGrpSpPr/>
          <p:nvPr/>
        </p:nvGrpSpPr>
        <p:grpSpPr>
          <a:xfrm>
            <a:off x="6782916" y="3632592"/>
            <a:ext cx="393186" cy="365766"/>
            <a:chOff x="-62890750" y="2296300"/>
            <a:chExt cx="330825" cy="317450"/>
          </a:xfrm>
        </p:grpSpPr>
        <p:sp>
          <p:nvSpPr>
            <p:cNvPr id="25" name="Google Shape;84;p15">
              <a:extLst>
                <a:ext uri="{FF2B5EF4-FFF2-40B4-BE49-F238E27FC236}">
                  <a16:creationId xmlns:a16="http://schemas.microsoft.com/office/drawing/2014/main" id="{1401EB7B-B091-30F8-6F35-C238CB6A4BA3}"/>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p15">
              <a:extLst>
                <a:ext uri="{FF2B5EF4-FFF2-40B4-BE49-F238E27FC236}">
                  <a16:creationId xmlns:a16="http://schemas.microsoft.com/office/drawing/2014/main" id="{50EB913D-901B-6D82-3561-3E6A47E94C45}"/>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p15">
              <a:extLst>
                <a:ext uri="{FF2B5EF4-FFF2-40B4-BE49-F238E27FC236}">
                  <a16:creationId xmlns:a16="http://schemas.microsoft.com/office/drawing/2014/main" id="{F0323E84-DB61-BB63-2897-C66D8365D0BA}"/>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p15">
            <a:extLst>
              <a:ext uri="{FF2B5EF4-FFF2-40B4-BE49-F238E27FC236}">
                <a16:creationId xmlns:a16="http://schemas.microsoft.com/office/drawing/2014/main" id="{168D6A21-B8C7-423D-C918-8F64BA8F8952}"/>
              </a:ext>
            </a:extLst>
          </p:cNvPr>
          <p:cNvGrpSpPr/>
          <p:nvPr/>
        </p:nvGrpSpPr>
        <p:grpSpPr>
          <a:xfrm>
            <a:off x="7627546" y="3632577"/>
            <a:ext cx="365770" cy="365770"/>
            <a:chOff x="-3137650" y="2408950"/>
            <a:chExt cx="291450" cy="292125"/>
          </a:xfrm>
        </p:grpSpPr>
        <p:sp>
          <p:nvSpPr>
            <p:cNvPr id="29" name="Google Shape;88;p15">
              <a:extLst>
                <a:ext uri="{FF2B5EF4-FFF2-40B4-BE49-F238E27FC236}">
                  <a16:creationId xmlns:a16="http://schemas.microsoft.com/office/drawing/2014/main" id="{0E571537-EBFA-C6E8-9599-A11766B740AA}"/>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p15">
              <a:extLst>
                <a:ext uri="{FF2B5EF4-FFF2-40B4-BE49-F238E27FC236}">
                  <a16:creationId xmlns:a16="http://schemas.microsoft.com/office/drawing/2014/main" id="{0EE3365C-D0B7-CC15-90BB-54546D4E8832}"/>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p15">
              <a:extLst>
                <a:ext uri="{FF2B5EF4-FFF2-40B4-BE49-F238E27FC236}">
                  <a16:creationId xmlns:a16="http://schemas.microsoft.com/office/drawing/2014/main" id="{D0D7F7BD-11CB-C5AE-2EA9-8282FD443FA8}"/>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p15">
              <a:extLst>
                <a:ext uri="{FF2B5EF4-FFF2-40B4-BE49-F238E27FC236}">
                  <a16:creationId xmlns:a16="http://schemas.microsoft.com/office/drawing/2014/main" id="{86555385-4CC1-83DC-B897-CB5AE6B0A53B}"/>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p15">
              <a:extLst>
                <a:ext uri="{FF2B5EF4-FFF2-40B4-BE49-F238E27FC236}">
                  <a16:creationId xmlns:a16="http://schemas.microsoft.com/office/drawing/2014/main" id="{44BF13F4-9CF5-C3B4-532D-2D6CC82314F4}"/>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557656B5-F1B6-9C85-02DA-607AC5A5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75" y="1036298"/>
            <a:ext cx="600229" cy="600229"/>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57;p15">
            <a:extLst>
              <a:ext uri="{FF2B5EF4-FFF2-40B4-BE49-F238E27FC236}">
                <a16:creationId xmlns:a16="http://schemas.microsoft.com/office/drawing/2014/main" id="{8C84FDB3-0F3B-BA8B-476E-D3AAE29ADA3F}"/>
              </a:ext>
            </a:extLst>
          </p:cNvPr>
          <p:cNvSpPr txBox="1">
            <a:spLocks noGrp="1"/>
          </p:cNvSpPr>
          <p:nvPr>
            <p:ph type="ctrTitle"/>
          </p:nvPr>
        </p:nvSpPr>
        <p:spPr>
          <a:xfrm>
            <a:off x="637082" y="1629550"/>
            <a:ext cx="4110308" cy="1524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Advanced NLP</a:t>
            </a:r>
            <a:br>
              <a:rPr lang="en" dirty="0"/>
            </a:br>
            <a:r>
              <a:rPr lang="en" sz="2800" dirty="0"/>
              <a:t>(Introduction)</a:t>
            </a:r>
            <a:endParaRPr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Three different approaches to NLP (3)</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2677656"/>
          </a:xfrm>
          <a:prstGeom prst="rect">
            <a:avLst/>
          </a:prstGeom>
          <a:noFill/>
        </p:spPr>
        <p:txBody>
          <a:bodyPr wrap="square">
            <a:spAutoFit/>
          </a:bodyPr>
          <a:lstStyle/>
          <a:p>
            <a:pPr algn="just" fontAlgn="base"/>
            <a:r>
              <a:rPr lang="en-US" sz="2400" b="1" i="0" dirty="0">
                <a:solidFill>
                  <a:srgbClr val="161616"/>
                </a:solidFill>
                <a:effectLst/>
                <a:latin typeface="IBM Plex Sans" panose="020B0503050203000203" pitchFamily="34" charset="0"/>
              </a:rPr>
              <a:t>Deep learning NLP</a:t>
            </a:r>
            <a:r>
              <a:rPr lang="en-US" sz="2400" b="0" i="0" dirty="0">
                <a:solidFill>
                  <a:srgbClr val="161616"/>
                </a:solidFill>
                <a:effectLst/>
                <a:latin typeface="IBM Plex Sans" panose="020B0503050203000203" pitchFamily="34" charset="0"/>
              </a:rPr>
              <a:t>: Recently, deep learning models have become the dominant mode of NLP, by using huge volumes of raw, </a:t>
            </a:r>
            <a:r>
              <a:rPr lang="en-US" sz="2400" b="0" i="0" u="none" strike="noStrike" dirty="0">
                <a:solidFill>
                  <a:srgbClr val="0062FE"/>
                </a:solidFill>
                <a:effectLst/>
                <a:latin typeface="IBM Plex Sans" panose="020B0503050203000203" pitchFamily="34" charset="0"/>
                <a:hlinkClick r:id="rId3"/>
              </a:rPr>
              <a:t>unstructured</a:t>
            </a:r>
            <a:r>
              <a:rPr lang="en-US" sz="2400" b="0" i="0" dirty="0">
                <a:solidFill>
                  <a:srgbClr val="161616"/>
                </a:solidFill>
                <a:effectLst/>
                <a:latin typeface="IBM Plex Sans" panose="020B0503050203000203" pitchFamily="34" charset="0"/>
              </a:rPr>
              <a:t> data—both text and voice—to become ever more accurate. Deep learning can be viewed as a further evolution of statistical NLP, with the difference that it uses </a:t>
            </a:r>
            <a:r>
              <a:rPr lang="en-US" sz="2400" b="0" i="0" u="none" strike="noStrike" dirty="0">
                <a:solidFill>
                  <a:srgbClr val="0062FE"/>
                </a:solidFill>
                <a:effectLst/>
                <a:latin typeface="IBM Plex Sans" panose="020B0503050203000203" pitchFamily="34" charset="0"/>
                <a:hlinkClick r:id="rId4"/>
              </a:rPr>
              <a:t>neural network</a:t>
            </a:r>
            <a:r>
              <a:rPr lang="en-US" sz="2400" b="0" i="0" dirty="0">
                <a:solidFill>
                  <a:srgbClr val="161616"/>
                </a:solidFill>
                <a:effectLst/>
                <a:latin typeface="IBM Plex Sans" panose="020B0503050203000203" pitchFamily="34" charset="0"/>
              </a:rPr>
              <a:t> models. There are several subcategories of models:</a:t>
            </a:r>
            <a:endParaRPr lang="en-US" sz="1000" b="0" i="0"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1905332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Three different approaches to NLP (3)</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3416320"/>
          </a:xfrm>
          <a:prstGeom prst="rect">
            <a:avLst/>
          </a:prstGeom>
          <a:noFill/>
        </p:spPr>
        <p:txBody>
          <a:bodyPr wrap="square">
            <a:spAutoFit/>
          </a:bodyPr>
          <a:lstStyle/>
          <a:p>
            <a:pPr marL="285750" indent="-285750" algn="l" fontAlgn="base">
              <a:buFont typeface="Arial" panose="020B0604020202020204" pitchFamily="34" charset="0"/>
              <a:buChar char="•"/>
            </a:pPr>
            <a:r>
              <a:rPr lang="en-US" sz="1800" b="0" i="1" dirty="0">
                <a:solidFill>
                  <a:srgbClr val="161616"/>
                </a:solidFill>
                <a:effectLst/>
                <a:latin typeface="inherit"/>
              </a:rPr>
              <a:t>Sequence-to-Sequence (seq2seq)</a:t>
            </a:r>
            <a:r>
              <a:rPr lang="en-US" sz="1800" b="0" i="0" dirty="0">
                <a:solidFill>
                  <a:srgbClr val="161616"/>
                </a:solidFill>
                <a:effectLst/>
                <a:latin typeface="inherit"/>
              </a:rPr>
              <a:t> </a:t>
            </a:r>
            <a:r>
              <a:rPr lang="en-US" sz="1800" b="0" i="1" dirty="0">
                <a:solidFill>
                  <a:srgbClr val="161616"/>
                </a:solidFill>
                <a:effectLst/>
                <a:latin typeface="inherit"/>
              </a:rPr>
              <a:t>models</a:t>
            </a:r>
            <a:r>
              <a:rPr lang="en-US" sz="1800" b="0" i="0" dirty="0">
                <a:solidFill>
                  <a:srgbClr val="161616"/>
                </a:solidFill>
                <a:effectLst/>
                <a:latin typeface="inherit"/>
              </a:rPr>
              <a:t>: Based </a:t>
            </a:r>
            <a:r>
              <a:rPr lang="en-US" sz="1800" b="0" i="0" u="none" strike="noStrike" dirty="0">
                <a:solidFill>
                  <a:srgbClr val="0062FE"/>
                </a:solidFill>
                <a:effectLst/>
                <a:latin typeface="inherit"/>
                <a:hlinkClick r:id="rId3"/>
              </a:rPr>
              <a:t>on recurrent neural networks (RNN)</a:t>
            </a:r>
            <a:r>
              <a:rPr lang="en-US" sz="1800" b="0" i="0" dirty="0">
                <a:solidFill>
                  <a:srgbClr val="161616"/>
                </a:solidFill>
                <a:effectLst/>
                <a:latin typeface="inherit"/>
              </a:rPr>
              <a:t>, they have mostly been used for machine translation by converting a phrase from one domain (such as the German language) into the phrase of another domain (such as English).</a:t>
            </a:r>
          </a:p>
          <a:p>
            <a:pPr marL="285750" indent="-285750" algn="l" fontAlgn="base">
              <a:buFont typeface="Arial" panose="020B0604020202020204" pitchFamily="34" charset="0"/>
              <a:buChar char="•"/>
            </a:pPr>
            <a:endParaRPr lang="en-US" sz="1800" b="0" i="0" dirty="0">
              <a:solidFill>
                <a:srgbClr val="161616"/>
              </a:solidFill>
              <a:effectLst/>
              <a:latin typeface="inherit"/>
            </a:endParaRPr>
          </a:p>
          <a:p>
            <a:pPr marL="285750" indent="-285750" algn="l" fontAlgn="base">
              <a:buFont typeface="Arial" panose="020B0604020202020204" pitchFamily="34" charset="0"/>
              <a:buChar char="•"/>
            </a:pPr>
            <a:r>
              <a:rPr lang="en-US" sz="1800" b="0" i="1" dirty="0">
                <a:solidFill>
                  <a:srgbClr val="161616"/>
                </a:solidFill>
                <a:effectLst/>
                <a:latin typeface="inherit"/>
              </a:rPr>
              <a:t>Transformer models</a:t>
            </a:r>
            <a:r>
              <a:rPr lang="en-US" sz="1800" b="0" i="0" dirty="0">
                <a:solidFill>
                  <a:srgbClr val="161616"/>
                </a:solidFill>
                <a:effectLst/>
                <a:latin typeface="inherit"/>
              </a:rPr>
              <a:t>:</a:t>
            </a:r>
            <a:r>
              <a:rPr lang="en-US" sz="1800" b="1" i="0" dirty="0">
                <a:solidFill>
                  <a:srgbClr val="161616"/>
                </a:solidFill>
                <a:effectLst/>
                <a:latin typeface="inherit"/>
              </a:rPr>
              <a:t> </a:t>
            </a:r>
            <a:r>
              <a:rPr lang="en-US" sz="1800" b="0" i="0" dirty="0">
                <a:solidFill>
                  <a:srgbClr val="161616"/>
                </a:solidFill>
                <a:effectLst/>
                <a:latin typeface="inherit"/>
              </a:rPr>
              <a:t>They use </a:t>
            </a:r>
            <a:r>
              <a:rPr lang="en-US" sz="1800" b="0" i="0" u="none" strike="noStrike" dirty="0">
                <a:solidFill>
                  <a:srgbClr val="0062FE"/>
                </a:solidFill>
                <a:effectLst/>
                <a:latin typeface="inherit"/>
                <a:hlinkClick r:id="rId4"/>
              </a:rPr>
              <a:t>tokenization</a:t>
            </a:r>
            <a:r>
              <a:rPr lang="en-US" sz="1800" b="0" i="0" dirty="0">
                <a:solidFill>
                  <a:srgbClr val="161616"/>
                </a:solidFill>
                <a:effectLst/>
                <a:latin typeface="inherit"/>
              </a:rPr>
              <a:t> of language (the position of each token—words or </a:t>
            </a:r>
            <a:r>
              <a:rPr lang="en-US" sz="1800" b="0" i="0" dirty="0" err="1">
                <a:solidFill>
                  <a:srgbClr val="161616"/>
                </a:solidFill>
                <a:effectLst/>
                <a:latin typeface="inherit"/>
              </a:rPr>
              <a:t>subwords</a:t>
            </a:r>
            <a:r>
              <a:rPr lang="en-US" sz="1800" b="0" i="0" dirty="0">
                <a:solidFill>
                  <a:srgbClr val="161616"/>
                </a:solidFill>
                <a:effectLst/>
                <a:latin typeface="inherit"/>
              </a:rPr>
              <a:t>) and self-attention (capturing dependencies and relationships) to calculate the relation of different language parts to one another. </a:t>
            </a:r>
            <a:r>
              <a:rPr lang="en-US" sz="1800" b="0" i="0" u="none" strike="noStrike" dirty="0">
                <a:solidFill>
                  <a:srgbClr val="0062FE"/>
                </a:solidFill>
                <a:effectLst/>
                <a:latin typeface="inherit"/>
                <a:hlinkClick r:id="rId5"/>
              </a:rPr>
              <a:t>Transformer models</a:t>
            </a:r>
            <a:r>
              <a:rPr lang="en-US" sz="1800" b="0" i="0" dirty="0">
                <a:solidFill>
                  <a:srgbClr val="161616"/>
                </a:solidFill>
                <a:effectLst/>
                <a:latin typeface="inherit"/>
              </a:rPr>
              <a:t> can be efficiently trained by using </a:t>
            </a:r>
            <a:r>
              <a:rPr lang="en-US" sz="1800" b="0" i="0" u="none" strike="noStrike" dirty="0">
                <a:solidFill>
                  <a:srgbClr val="0062FE"/>
                </a:solidFill>
                <a:effectLst/>
                <a:latin typeface="inherit"/>
                <a:hlinkClick r:id="rId6"/>
              </a:rPr>
              <a:t>self-supervised learning</a:t>
            </a:r>
            <a:r>
              <a:rPr lang="en-US" sz="1800" b="0" i="0" dirty="0">
                <a:solidFill>
                  <a:srgbClr val="161616"/>
                </a:solidFill>
                <a:effectLst/>
                <a:latin typeface="inherit"/>
              </a:rPr>
              <a:t> on massive text databases. A landmark in </a:t>
            </a:r>
            <a:r>
              <a:rPr lang="en-US" sz="1800" b="0" i="0" u="none" strike="noStrike" dirty="0">
                <a:solidFill>
                  <a:srgbClr val="0062FE"/>
                </a:solidFill>
                <a:effectLst/>
                <a:latin typeface="inherit"/>
                <a:hlinkClick r:id="rId5"/>
              </a:rPr>
              <a:t>transformer models</a:t>
            </a:r>
            <a:r>
              <a:rPr lang="en-US" sz="1800" b="0" i="0" dirty="0">
                <a:solidFill>
                  <a:srgbClr val="161616"/>
                </a:solidFill>
                <a:effectLst/>
                <a:latin typeface="inherit"/>
              </a:rPr>
              <a:t> was Google’s bidirectional encoder representations from transformers (BERT), which became and remains the basis of how Google’s search engine works.</a:t>
            </a:r>
          </a:p>
        </p:txBody>
      </p:sp>
    </p:spTree>
    <p:extLst>
      <p:ext uri="{BB962C8B-B14F-4D97-AF65-F5344CB8AC3E}">
        <p14:creationId xmlns:p14="http://schemas.microsoft.com/office/powerpoint/2010/main" val="2214381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Three different approaches to NLP (3)</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3693319"/>
          </a:xfrm>
          <a:prstGeom prst="rect">
            <a:avLst/>
          </a:prstGeom>
          <a:noFill/>
        </p:spPr>
        <p:txBody>
          <a:bodyPr wrap="square">
            <a:spAutoFit/>
          </a:bodyPr>
          <a:lstStyle/>
          <a:p>
            <a:pPr marL="285750" indent="-285750" algn="just" fontAlgn="base">
              <a:buFont typeface="Arial" panose="020B0604020202020204" pitchFamily="34" charset="0"/>
              <a:buChar char="•"/>
            </a:pPr>
            <a:r>
              <a:rPr lang="en-US" sz="1800" b="0" i="1" dirty="0">
                <a:solidFill>
                  <a:srgbClr val="161616"/>
                </a:solidFill>
                <a:effectLst/>
                <a:latin typeface="inherit"/>
              </a:rPr>
              <a:t>Autoregressive models</a:t>
            </a:r>
            <a:r>
              <a:rPr lang="en-US" sz="1800" b="0" i="0" dirty="0">
                <a:solidFill>
                  <a:srgbClr val="161616"/>
                </a:solidFill>
                <a:effectLst/>
                <a:latin typeface="inherit"/>
              </a:rPr>
              <a:t>: This</a:t>
            </a:r>
            <a:r>
              <a:rPr lang="en-US" sz="1800" b="1" i="0" dirty="0">
                <a:solidFill>
                  <a:srgbClr val="161616"/>
                </a:solidFill>
                <a:effectLst/>
                <a:latin typeface="inherit"/>
              </a:rPr>
              <a:t> </a:t>
            </a:r>
            <a:r>
              <a:rPr lang="en-US" sz="1800" b="0" i="0" dirty="0">
                <a:solidFill>
                  <a:srgbClr val="161616"/>
                </a:solidFill>
                <a:effectLst/>
                <a:latin typeface="inherit"/>
              </a:rPr>
              <a:t>type of transformer model is trained specifically to predict the next word in a sequence, which represents a huge leap forward in the ability to generate text. Examples of autoregressive LLMs include GPT, </a:t>
            </a:r>
            <a:r>
              <a:rPr lang="en-US" sz="1800" b="0" i="0" u="none" strike="noStrike" dirty="0">
                <a:solidFill>
                  <a:srgbClr val="0062FE"/>
                </a:solidFill>
                <a:effectLst/>
                <a:latin typeface="inherit"/>
                <a:hlinkClick r:id="rId3"/>
              </a:rPr>
              <a:t>Llama</a:t>
            </a:r>
            <a:r>
              <a:rPr lang="en-US" sz="1800" b="0" i="0" dirty="0">
                <a:solidFill>
                  <a:srgbClr val="161616"/>
                </a:solidFill>
                <a:effectLst/>
                <a:latin typeface="inherit"/>
              </a:rPr>
              <a:t>, Claude and the open-source Mistral.</a:t>
            </a:r>
          </a:p>
          <a:p>
            <a:pPr marL="285750" indent="-285750" algn="just" fontAlgn="base">
              <a:buFont typeface="Arial" panose="020B0604020202020204" pitchFamily="34" charset="0"/>
              <a:buChar char="•"/>
            </a:pPr>
            <a:endParaRPr lang="en-US" sz="1800" b="0" i="0" dirty="0">
              <a:solidFill>
                <a:srgbClr val="161616"/>
              </a:solidFill>
              <a:effectLst/>
              <a:latin typeface="inherit"/>
            </a:endParaRPr>
          </a:p>
          <a:p>
            <a:pPr marL="285750" indent="-285750" algn="just" fontAlgn="base">
              <a:buFont typeface="Arial" panose="020B0604020202020204" pitchFamily="34" charset="0"/>
              <a:buChar char="•"/>
            </a:pPr>
            <a:r>
              <a:rPr lang="en-US" sz="1800" b="0" i="1" dirty="0">
                <a:solidFill>
                  <a:srgbClr val="161616"/>
                </a:solidFill>
                <a:effectLst/>
                <a:latin typeface="inherit"/>
              </a:rPr>
              <a:t>Foundation models</a:t>
            </a:r>
            <a:r>
              <a:rPr lang="en-US" sz="1800" b="0" i="0" dirty="0">
                <a:solidFill>
                  <a:srgbClr val="161616"/>
                </a:solidFill>
                <a:effectLst/>
                <a:latin typeface="inherit"/>
              </a:rPr>
              <a:t>: Prebuilt and curated foundation models can speed the launching of an NLP effort and boost trust in its operation. For example, the </a:t>
            </a:r>
            <a:r>
              <a:rPr lang="en-US" sz="1800" b="0" i="0" u="none" strike="noStrike" dirty="0">
                <a:solidFill>
                  <a:srgbClr val="0062FE"/>
                </a:solidFill>
                <a:effectLst/>
                <a:latin typeface="inherit"/>
                <a:hlinkClick r:id="rId4"/>
              </a:rPr>
              <a:t>IBM Granite™</a:t>
            </a:r>
            <a:r>
              <a:rPr lang="en-US" sz="1800" b="0" i="0" dirty="0">
                <a:solidFill>
                  <a:srgbClr val="161616"/>
                </a:solidFill>
                <a:effectLst/>
                <a:latin typeface="inherit"/>
              </a:rPr>
              <a:t> foundation models are widely applicable across industries. They support NLP tasks including content generation and insight extraction. Additionally, they facilitate retrieval-augmented generation, a framework for improving the quality of response by linking the model to external sources of knowledge. The models also perform named entity recognition which involves identifying and extracting key information in a text.</a:t>
            </a:r>
          </a:p>
        </p:txBody>
      </p:sp>
    </p:spTree>
    <p:extLst>
      <p:ext uri="{BB962C8B-B14F-4D97-AF65-F5344CB8AC3E}">
        <p14:creationId xmlns:p14="http://schemas.microsoft.com/office/powerpoint/2010/main" val="37590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561A-014B-C4E1-A42D-4CF863FC0F36}"/>
              </a:ext>
            </a:extLst>
          </p:cNvPr>
          <p:cNvSpPr>
            <a:spLocks noGrp="1"/>
          </p:cNvSpPr>
          <p:nvPr>
            <p:ph type="title"/>
          </p:nvPr>
        </p:nvSpPr>
        <p:spPr/>
        <p:txBody>
          <a:bodyPr/>
          <a:lstStyle/>
          <a:p>
            <a:r>
              <a:rPr lang="en-US" dirty="0"/>
              <a:t>Taxonomy of fields of study in NLP</a:t>
            </a:r>
            <a:br>
              <a:rPr lang="en-US" dirty="0"/>
            </a:br>
            <a:endParaRPr lang="id-ID" dirty="0"/>
          </a:p>
        </p:txBody>
      </p:sp>
      <p:pic>
        <p:nvPicPr>
          <p:cNvPr id="4" name="Picture 3">
            <a:extLst>
              <a:ext uri="{FF2B5EF4-FFF2-40B4-BE49-F238E27FC236}">
                <a16:creationId xmlns:a16="http://schemas.microsoft.com/office/drawing/2014/main" id="{E5B53467-8089-0BD2-29D3-E3FE72E80ED6}"/>
              </a:ext>
            </a:extLst>
          </p:cNvPr>
          <p:cNvPicPr>
            <a:picLocks noChangeAspect="1"/>
          </p:cNvPicPr>
          <p:nvPr/>
        </p:nvPicPr>
        <p:blipFill>
          <a:blip r:embed="rId2"/>
          <a:stretch>
            <a:fillRect/>
          </a:stretch>
        </p:blipFill>
        <p:spPr>
          <a:xfrm>
            <a:off x="0" y="1144131"/>
            <a:ext cx="9144000" cy="2855238"/>
          </a:xfrm>
          <a:prstGeom prst="rect">
            <a:avLst/>
          </a:prstGeom>
        </p:spPr>
      </p:pic>
      <p:sp>
        <p:nvSpPr>
          <p:cNvPr id="6" name="TextBox 5">
            <a:extLst>
              <a:ext uri="{FF2B5EF4-FFF2-40B4-BE49-F238E27FC236}">
                <a16:creationId xmlns:a16="http://schemas.microsoft.com/office/drawing/2014/main" id="{701398D0-D0C0-953C-6F44-398814EA0C75}"/>
              </a:ext>
            </a:extLst>
          </p:cNvPr>
          <p:cNvSpPr txBox="1"/>
          <p:nvPr/>
        </p:nvSpPr>
        <p:spPr>
          <a:xfrm>
            <a:off x="1780082" y="4591731"/>
            <a:ext cx="5583836" cy="415498"/>
          </a:xfrm>
          <a:prstGeom prst="rect">
            <a:avLst/>
          </a:prstGeom>
          <a:noFill/>
        </p:spPr>
        <p:txBody>
          <a:bodyPr wrap="square">
            <a:spAutoFit/>
          </a:bodyPr>
          <a:lstStyle/>
          <a:p>
            <a:pPr algn="ctr"/>
            <a:r>
              <a:rPr lang="id-ID" sz="1050" b="0" i="0" u="none" strike="noStrike" dirty="0">
                <a:effectLst/>
                <a:latin typeface="Lucida Grande"/>
              </a:rPr>
              <a:t>Tim </a:t>
            </a:r>
            <a:r>
              <a:rPr lang="id-ID" sz="1050" b="0" i="0" u="none" strike="noStrike" dirty="0" err="1">
                <a:effectLst/>
                <a:latin typeface="Lucida Grande"/>
              </a:rPr>
              <a:t>Schopf</a:t>
            </a:r>
            <a:r>
              <a:rPr lang="en-US" sz="1050" b="0" i="0" u="none" strike="noStrike" dirty="0">
                <a:effectLst/>
                <a:latin typeface="Lucida Grande"/>
              </a:rPr>
              <a:t> et al. 2023. Exploring the Landscape of Natural Language Processing Research. </a:t>
            </a:r>
            <a:r>
              <a:rPr lang="id-ID" sz="1050" dirty="0">
                <a:hlinkClick r:id="rId3"/>
              </a:rPr>
              <a:t>https://arxiv.org/pdf/2307.10652</a:t>
            </a:r>
            <a:r>
              <a:rPr lang="en-US" sz="1050" dirty="0"/>
              <a:t> </a:t>
            </a:r>
            <a:endParaRPr lang="id-ID" sz="1050" dirty="0"/>
          </a:p>
        </p:txBody>
      </p:sp>
    </p:spTree>
    <p:extLst>
      <p:ext uri="{BB962C8B-B14F-4D97-AF65-F5344CB8AC3E}">
        <p14:creationId xmlns:p14="http://schemas.microsoft.com/office/powerpoint/2010/main" val="171660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561A-014B-C4E1-A42D-4CF863FC0F36}"/>
              </a:ext>
            </a:extLst>
          </p:cNvPr>
          <p:cNvSpPr>
            <a:spLocks noGrp="1"/>
          </p:cNvSpPr>
          <p:nvPr>
            <p:ph type="title"/>
          </p:nvPr>
        </p:nvSpPr>
        <p:spPr/>
        <p:txBody>
          <a:bodyPr/>
          <a:lstStyle/>
          <a:p>
            <a:r>
              <a:rPr lang="en-US" dirty="0"/>
              <a:t>Taxonomy of fields of study in NLP</a:t>
            </a:r>
            <a:br>
              <a:rPr lang="en-US" dirty="0"/>
            </a:br>
            <a:endParaRPr lang="id-ID" dirty="0"/>
          </a:p>
        </p:txBody>
      </p:sp>
      <p:pic>
        <p:nvPicPr>
          <p:cNvPr id="5" name="Picture 4">
            <a:extLst>
              <a:ext uri="{FF2B5EF4-FFF2-40B4-BE49-F238E27FC236}">
                <a16:creationId xmlns:a16="http://schemas.microsoft.com/office/drawing/2014/main" id="{F733CED3-013D-4E78-C262-6F242D745FDF}"/>
              </a:ext>
            </a:extLst>
          </p:cNvPr>
          <p:cNvPicPr>
            <a:picLocks noChangeAspect="1"/>
          </p:cNvPicPr>
          <p:nvPr/>
        </p:nvPicPr>
        <p:blipFill>
          <a:blip r:embed="rId2"/>
          <a:stretch>
            <a:fillRect/>
          </a:stretch>
        </p:blipFill>
        <p:spPr>
          <a:xfrm>
            <a:off x="1053059" y="838665"/>
            <a:ext cx="7037882" cy="3685611"/>
          </a:xfrm>
          <a:prstGeom prst="rect">
            <a:avLst/>
          </a:prstGeom>
        </p:spPr>
      </p:pic>
      <p:sp>
        <p:nvSpPr>
          <p:cNvPr id="7" name="TextBox 6">
            <a:extLst>
              <a:ext uri="{FF2B5EF4-FFF2-40B4-BE49-F238E27FC236}">
                <a16:creationId xmlns:a16="http://schemas.microsoft.com/office/drawing/2014/main" id="{9D3DF866-DB4F-6080-94FA-255DB3624840}"/>
              </a:ext>
            </a:extLst>
          </p:cNvPr>
          <p:cNvSpPr txBox="1"/>
          <p:nvPr/>
        </p:nvSpPr>
        <p:spPr>
          <a:xfrm>
            <a:off x="1780082" y="4591731"/>
            <a:ext cx="5583836" cy="415498"/>
          </a:xfrm>
          <a:prstGeom prst="rect">
            <a:avLst/>
          </a:prstGeom>
          <a:noFill/>
        </p:spPr>
        <p:txBody>
          <a:bodyPr wrap="square">
            <a:spAutoFit/>
          </a:bodyPr>
          <a:lstStyle/>
          <a:p>
            <a:pPr algn="ctr"/>
            <a:r>
              <a:rPr lang="id-ID" sz="1050" b="0" i="0" u="none" strike="noStrike" dirty="0">
                <a:effectLst/>
                <a:latin typeface="Lucida Grande"/>
              </a:rPr>
              <a:t>Tim </a:t>
            </a:r>
            <a:r>
              <a:rPr lang="id-ID" sz="1050" b="0" i="0" u="none" strike="noStrike" dirty="0" err="1">
                <a:effectLst/>
                <a:latin typeface="Lucida Grande"/>
              </a:rPr>
              <a:t>Schopf</a:t>
            </a:r>
            <a:r>
              <a:rPr lang="en-US" sz="1050" b="0" i="0" u="none" strike="noStrike" dirty="0">
                <a:effectLst/>
                <a:latin typeface="Lucida Grande"/>
              </a:rPr>
              <a:t> et al. 2023. Exploring the Landscape of Natural Language Processing Research. </a:t>
            </a:r>
            <a:r>
              <a:rPr lang="id-ID" sz="1050" dirty="0">
                <a:hlinkClick r:id="rId3"/>
              </a:rPr>
              <a:t>https://arxiv.org/pdf/2307.10652</a:t>
            </a:r>
            <a:r>
              <a:rPr lang="en-US" sz="1050" dirty="0"/>
              <a:t> </a:t>
            </a:r>
            <a:endParaRPr lang="id-ID" sz="1050" dirty="0"/>
          </a:p>
        </p:txBody>
      </p:sp>
    </p:spTree>
    <p:extLst>
      <p:ext uri="{BB962C8B-B14F-4D97-AF65-F5344CB8AC3E}">
        <p14:creationId xmlns:p14="http://schemas.microsoft.com/office/powerpoint/2010/main" val="414203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561A-014B-C4E1-A42D-4CF863FC0F36}"/>
              </a:ext>
            </a:extLst>
          </p:cNvPr>
          <p:cNvSpPr>
            <a:spLocks noGrp="1"/>
          </p:cNvSpPr>
          <p:nvPr>
            <p:ph type="title"/>
          </p:nvPr>
        </p:nvSpPr>
        <p:spPr/>
        <p:txBody>
          <a:bodyPr/>
          <a:lstStyle/>
          <a:p>
            <a:r>
              <a:rPr lang="en-US" dirty="0"/>
              <a:t>Taxonomy of fields of study in NLP</a:t>
            </a:r>
            <a:br>
              <a:rPr lang="en-US" dirty="0"/>
            </a:br>
            <a:endParaRPr lang="id-ID" dirty="0"/>
          </a:p>
        </p:txBody>
      </p:sp>
      <p:sp>
        <p:nvSpPr>
          <p:cNvPr id="7" name="TextBox 6">
            <a:extLst>
              <a:ext uri="{FF2B5EF4-FFF2-40B4-BE49-F238E27FC236}">
                <a16:creationId xmlns:a16="http://schemas.microsoft.com/office/drawing/2014/main" id="{9D3DF866-DB4F-6080-94FA-255DB3624840}"/>
              </a:ext>
            </a:extLst>
          </p:cNvPr>
          <p:cNvSpPr txBox="1"/>
          <p:nvPr/>
        </p:nvSpPr>
        <p:spPr>
          <a:xfrm>
            <a:off x="1780082" y="4591731"/>
            <a:ext cx="5583836" cy="415498"/>
          </a:xfrm>
          <a:prstGeom prst="rect">
            <a:avLst/>
          </a:prstGeom>
          <a:noFill/>
        </p:spPr>
        <p:txBody>
          <a:bodyPr wrap="square">
            <a:spAutoFit/>
          </a:bodyPr>
          <a:lstStyle/>
          <a:p>
            <a:pPr algn="ctr"/>
            <a:r>
              <a:rPr lang="id-ID" sz="1050" b="0" i="0" u="none" strike="noStrike" dirty="0">
                <a:effectLst/>
                <a:latin typeface="Lucida Grande"/>
              </a:rPr>
              <a:t>Tim </a:t>
            </a:r>
            <a:r>
              <a:rPr lang="id-ID" sz="1050" b="0" i="0" u="none" strike="noStrike" dirty="0" err="1">
                <a:effectLst/>
                <a:latin typeface="Lucida Grande"/>
              </a:rPr>
              <a:t>Schopf</a:t>
            </a:r>
            <a:r>
              <a:rPr lang="en-US" sz="1050" b="0" i="0" u="none" strike="noStrike" dirty="0">
                <a:effectLst/>
                <a:latin typeface="Lucida Grande"/>
              </a:rPr>
              <a:t> et al. 2023. Exploring the Landscape of Natural Language Processing Research. </a:t>
            </a:r>
            <a:r>
              <a:rPr lang="id-ID" sz="1050" dirty="0">
                <a:hlinkClick r:id="rId2"/>
              </a:rPr>
              <a:t>https://arxiv.org/pdf/2307.10652</a:t>
            </a:r>
            <a:r>
              <a:rPr lang="en-US" sz="1050" dirty="0"/>
              <a:t> </a:t>
            </a:r>
            <a:endParaRPr lang="id-ID" sz="1050" dirty="0"/>
          </a:p>
        </p:txBody>
      </p:sp>
      <p:pic>
        <p:nvPicPr>
          <p:cNvPr id="4" name="Picture 3">
            <a:extLst>
              <a:ext uri="{FF2B5EF4-FFF2-40B4-BE49-F238E27FC236}">
                <a16:creationId xmlns:a16="http://schemas.microsoft.com/office/drawing/2014/main" id="{FEED6A18-9192-5655-376F-02FC7448B02C}"/>
              </a:ext>
            </a:extLst>
          </p:cNvPr>
          <p:cNvPicPr>
            <a:picLocks noChangeAspect="1"/>
          </p:cNvPicPr>
          <p:nvPr/>
        </p:nvPicPr>
        <p:blipFill>
          <a:blip r:embed="rId3"/>
          <a:stretch>
            <a:fillRect/>
          </a:stretch>
        </p:blipFill>
        <p:spPr>
          <a:xfrm>
            <a:off x="1615336" y="836695"/>
            <a:ext cx="5913327" cy="3755036"/>
          </a:xfrm>
          <a:prstGeom prst="rect">
            <a:avLst/>
          </a:prstGeom>
        </p:spPr>
      </p:pic>
    </p:spTree>
    <p:extLst>
      <p:ext uri="{BB962C8B-B14F-4D97-AF65-F5344CB8AC3E}">
        <p14:creationId xmlns:p14="http://schemas.microsoft.com/office/powerpoint/2010/main" val="4217285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id-ID" b="0" i="0" dirty="0">
                <a:solidFill>
                  <a:srgbClr val="161616"/>
                </a:solidFill>
                <a:effectLst/>
                <a:latin typeface="IBM Plex Sans" panose="020B0503050203000203" pitchFamily="34" charset="0"/>
              </a:rPr>
              <a:t>NLP </a:t>
            </a:r>
            <a:r>
              <a:rPr lang="id-ID" b="0" i="0" dirty="0" err="1">
                <a:solidFill>
                  <a:srgbClr val="161616"/>
                </a:solidFill>
                <a:effectLst/>
                <a:latin typeface="IBM Plex Sans" panose="020B0503050203000203" pitchFamily="34" charset="0"/>
              </a:rPr>
              <a:t>task</a:t>
            </a:r>
            <a:r>
              <a:rPr lang="en-US" dirty="0">
                <a:solidFill>
                  <a:srgbClr val="161616"/>
                </a:solidFill>
                <a:latin typeface="IBM Plex Sans" panose="020B0503050203000203" pitchFamily="34" charset="0"/>
              </a:rPr>
              <a:t> : Linguistic</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977151"/>
            <a:ext cx="8229600" cy="3754874"/>
          </a:xfrm>
          <a:prstGeom prst="rect">
            <a:avLst/>
          </a:prstGeom>
          <a:noFill/>
        </p:spPr>
        <p:txBody>
          <a:bodyPr wrap="square">
            <a:spAutoFit/>
          </a:bodyPr>
          <a:lstStyle/>
          <a:p>
            <a:pPr marL="285750" indent="-285750" algn="just" fontAlgn="base">
              <a:buFont typeface="Arial" panose="020B0604020202020204" pitchFamily="34" charset="0"/>
              <a:buChar char="•"/>
            </a:pPr>
            <a:r>
              <a:rPr lang="en-US" b="1" i="0" dirty="0">
                <a:solidFill>
                  <a:srgbClr val="161616"/>
                </a:solidFill>
                <a:effectLst/>
                <a:latin typeface="inherit"/>
              </a:rPr>
              <a:t>Coreference resolution</a:t>
            </a:r>
            <a:r>
              <a:rPr lang="en-US" b="0" i="0" dirty="0">
                <a:solidFill>
                  <a:srgbClr val="161616"/>
                </a:solidFill>
                <a:effectLst/>
                <a:latin typeface="inherit"/>
              </a:rPr>
              <a:t> is the task of identifying if and when two words refer to the same entity. The most common example is determining the person or object to which a certain pronoun refers (such as, “she” = “Mary”). But it can also identify a metaphor or an idiom in the text (such as an instance in which “bear” isn’t an animal, but a large and hairy person).</a:t>
            </a:r>
          </a:p>
          <a:p>
            <a:pPr marL="285750" indent="-285750" algn="just" fontAlgn="base">
              <a:buFont typeface="Arial" panose="020B0604020202020204" pitchFamily="34" charset="0"/>
              <a:buChar char="•"/>
            </a:pPr>
            <a:endParaRPr lang="en-US" b="0" i="0" dirty="0">
              <a:solidFill>
                <a:srgbClr val="161616"/>
              </a:solidFill>
              <a:effectLst/>
              <a:latin typeface="inherit"/>
            </a:endParaRPr>
          </a:p>
          <a:p>
            <a:pPr marL="285750" indent="-285750" algn="just" fontAlgn="base">
              <a:buFont typeface="Arial" panose="020B0604020202020204" pitchFamily="34" charset="0"/>
              <a:buChar char="•"/>
            </a:pPr>
            <a:r>
              <a:rPr lang="en-US" b="1" i="0" dirty="0">
                <a:solidFill>
                  <a:srgbClr val="161616"/>
                </a:solidFill>
                <a:effectLst/>
                <a:latin typeface="inherit"/>
              </a:rPr>
              <a:t>Named entity recognition</a:t>
            </a:r>
            <a:r>
              <a:rPr lang="en-US" b="0" i="0" dirty="0">
                <a:solidFill>
                  <a:srgbClr val="161616"/>
                </a:solidFill>
                <a:effectLst/>
                <a:latin typeface="inherit"/>
              </a:rPr>
              <a:t> (</a:t>
            </a:r>
            <a:r>
              <a:rPr lang="en-US" b="0" i="0" u="none" strike="noStrike" dirty="0">
                <a:solidFill>
                  <a:srgbClr val="0062FE"/>
                </a:solidFill>
                <a:effectLst/>
                <a:latin typeface="inherit"/>
                <a:hlinkClick r:id="rId3"/>
              </a:rPr>
              <a:t>NER</a:t>
            </a:r>
            <a:r>
              <a:rPr lang="en-US" b="0" i="0" dirty="0">
                <a:solidFill>
                  <a:srgbClr val="161616"/>
                </a:solidFill>
                <a:effectLst/>
                <a:latin typeface="inherit"/>
              </a:rPr>
              <a:t>) identifies words or phrases as useful entities. NER identifies “London” as a location or “Maria” as a person's name.</a:t>
            </a:r>
          </a:p>
          <a:p>
            <a:pPr marL="285750" indent="-285750" algn="just" fontAlgn="base">
              <a:buFont typeface="Arial" panose="020B0604020202020204" pitchFamily="34" charset="0"/>
              <a:buChar char="•"/>
            </a:pPr>
            <a:endParaRPr lang="en-US" b="0" i="0" dirty="0">
              <a:solidFill>
                <a:srgbClr val="161616"/>
              </a:solidFill>
              <a:effectLst/>
              <a:latin typeface="inherit"/>
            </a:endParaRPr>
          </a:p>
          <a:p>
            <a:pPr marL="285750" indent="-285750" algn="just" fontAlgn="base">
              <a:buFont typeface="Arial" panose="020B0604020202020204" pitchFamily="34" charset="0"/>
              <a:buChar char="•"/>
            </a:pPr>
            <a:r>
              <a:rPr lang="en-US" b="1" i="0" dirty="0">
                <a:solidFill>
                  <a:srgbClr val="161616"/>
                </a:solidFill>
                <a:effectLst/>
                <a:latin typeface="inherit"/>
              </a:rPr>
              <a:t>Part-of-speech tagging</a:t>
            </a:r>
            <a:r>
              <a:rPr lang="en-US" b="0" i="0" dirty="0">
                <a:solidFill>
                  <a:srgbClr val="161616"/>
                </a:solidFill>
                <a:effectLst/>
                <a:latin typeface="inherit"/>
              </a:rPr>
              <a:t>, also called grammatical tagging, is the process of determining which part of speech a word or piece of text is, based on its use and context. For example, part-of-speech identifies “make” as a verb in “I can make a paper plane,” and as a noun in “What make of car do you own?”</a:t>
            </a:r>
          </a:p>
          <a:p>
            <a:pPr marL="285750" indent="-285750" algn="just" fontAlgn="base">
              <a:buFont typeface="Arial" panose="020B0604020202020204" pitchFamily="34" charset="0"/>
              <a:buChar char="•"/>
            </a:pPr>
            <a:endParaRPr lang="en-US" b="0" i="0" dirty="0">
              <a:solidFill>
                <a:srgbClr val="161616"/>
              </a:solidFill>
              <a:effectLst/>
              <a:latin typeface="inherit"/>
            </a:endParaRPr>
          </a:p>
          <a:p>
            <a:pPr marL="285750" indent="-285750" algn="just" fontAlgn="base">
              <a:buFont typeface="Arial" panose="020B0604020202020204" pitchFamily="34" charset="0"/>
              <a:buChar char="•"/>
            </a:pPr>
            <a:r>
              <a:rPr lang="en-US" b="1" i="0" dirty="0">
                <a:solidFill>
                  <a:srgbClr val="161616"/>
                </a:solidFill>
                <a:effectLst/>
                <a:latin typeface="inherit"/>
              </a:rPr>
              <a:t>Word sense disambiguation</a:t>
            </a:r>
            <a:r>
              <a:rPr lang="en-US" b="0" i="0" dirty="0">
                <a:solidFill>
                  <a:srgbClr val="161616"/>
                </a:solidFill>
                <a:effectLst/>
                <a:latin typeface="inherit"/>
              </a:rPr>
              <a:t> is the selection of a word meaning for a word with multiple possible meanings. This uses a process of semantic </a:t>
            </a:r>
            <a:r>
              <a:rPr lang="en-US" b="0" i="0" u="none" strike="noStrike" dirty="0">
                <a:solidFill>
                  <a:srgbClr val="0062FE"/>
                </a:solidFill>
                <a:effectLst/>
                <a:latin typeface="inherit"/>
                <a:hlinkClick r:id="rId4"/>
              </a:rPr>
              <a:t>analysis</a:t>
            </a:r>
            <a:r>
              <a:rPr lang="en-US" b="0" i="0" dirty="0">
                <a:solidFill>
                  <a:srgbClr val="161616"/>
                </a:solidFill>
                <a:effectLst/>
                <a:latin typeface="inherit"/>
              </a:rPr>
              <a:t> to examine the word in context. For example, word sense disambiguation helps distinguish the meaning of the verb “make” in “make the grade” (to achieve) versus “make a bet” (to place). Sorting out “I will be merry when I marry Mary” requires a sophisticated NLP system.</a:t>
            </a:r>
          </a:p>
        </p:txBody>
      </p:sp>
    </p:spTree>
    <p:extLst>
      <p:ext uri="{BB962C8B-B14F-4D97-AF65-F5344CB8AC3E}">
        <p14:creationId xmlns:p14="http://schemas.microsoft.com/office/powerpoint/2010/main" val="300639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id-ID" b="0" i="0" dirty="0">
                <a:solidFill>
                  <a:srgbClr val="161616"/>
                </a:solidFill>
                <a:effectLst/>
                <a:latin typeface="IBM Plex Sans" panose="020B0503050203000203" pitchFamily="34" charset="0"/>
              </a:rPr>
              <a:t>NLP </a:t>
            </a:r>
            <a:r>
              <a:rPr lang="id-ID" b="0" i="0" dirty="0" err="1">
                <a:solidFill>
                  <a:srgbClr val="161616"/>
                </a:solidFill>
                <a:effectLst/>
                <a:latin typeface="IBM Plex Sans" panose="020B0503050203000203" pitchFamily="34" charset="0"/>
              </a:rPr>
              <a:t>task</a:t>
            </a:r>
            <a:r>
              <a:rPr lang="en-US" dirty="0">
                <a:solidFill>
                  <a:srgbClr val="161616"/>
                </a:solidFill>
                <a:latin typeface="IBM Plex Sans" panose="020B0503050203000203" pitchFamily="34" charset="0"/>
              </a:rPr>
              <a:t> : User-supporting</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923752"/>
            <a:ext cx="8229600" cy="3970318"/>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161616"/>
                </a:solidFill>
                <a:effectLst/>
                <a:latin typeface="inherit"/>
              </a:rPr>
              <a:t>Speech recognition</a:t>
            </a:r>
            <a:r>
              <a:rPr lang="en-US" b="0" i="0" dirty="0">
                <a:solidFill>
                  <a:srgbClr val="161616"/>
                </a:solidFill>
                <a:effectLst/>
                <a:latin typeface="inherit"/>
              </a:rPr>
              <a:t>, also known as </a:t>
            </a:r>
            <a:r>
              <a:rPr lang="en-US" b="0" i="0" u="none" strike="noStrike" dirty="0">
                <a:solidFill>
                  <a:srgbClr val="0062FE"/>
                </a:solidFill>
                <a:effectLst/>
                <a:latin typeface="inherit"/>
                <a:hlinkClick r:id="rId3"/>
              </a:rPr>
              <a:t>speech-to-text</a:t>
            </a:r>
            <a:r>
              <a:rPr lang="en-US" b="0" i="0" dirty="0">
                <a:solidFill>
                  <a:srgbClr val="161616"/>
                </a:solidFill>
                <a:effectLst/>
                <a:latin typeface="inherit"/>
              </a:rPr>
              <a:t>, is the task of reliably converting voice data into text data. Speech recognition is part of any application that follows voice commands or answers spoken questions. What makes speech recognition especially challenging is the way people speak—quickly, running words together, with varying emphasis and intonation.</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Natural language generation (NLG) </a:t>
            </a:r>
            <a:r>
              <a:rPr lang="en-US" b="0" i="0" dirty="0">
                <a:solidFill>
                  <a:srgbClr val="161616"/>
                </a:solidFill>
                <a:effectLst/>
                <a:latin typeface="inherit"/>
              </a:rPr>
              <a:t>might be described as the opposite of speech recognition or speech-to-text: </a:t>
            </a:r>
            <a:r>
              <a:rPr lang="en-US" b="0" i="0" u="none" strike="noStrike" dirty="0">
                <a:solidFill>
                  <a:srgbClr val="0062FE"/>
                </a:solidFill>
                <a:effectLst/>
                <a:latin typeface="inherit"/>
                <a:hlinkClick r:id="rId4"/>
              </a:rPr>
              <a:t>NLG</a:t>
            </a:r>
            <a:r>
              <a:rPr lang="en-US" b="0" i="0" dirty="0">
                <a:solidFill>
                  <a:srgbClr val="161616"/>
                </a:solidFill>
                <a:effectLst/>
                <a:latin typeface="inherit"/>
              </a:rPr>
              <a:t> is the task of putting structured information into conversational human language. Without NLG, computers would have little chance of passing the </a:t>
            </a:r>
            <a:r>
              <a:rPr lang="en-US" b="0" i="0" u="none" strike="noStrike" dirty="0">
                <a:solidFill>
                  <a:srgbClr val="0062FE"/>
                </a:solidFill>
                <a:effectLst/>
                <a:latin typeface="inherit"/>
                <a:hlinkClick r:id="rId5"/>
              </a:rPr>
              <a:t>Turing test</a:t>
            </a:r>
            <a:r>
              <a:rPr lang="en-US" b="0" i="0" dirty="0">
                <a:solidFill>
                  <a:srgbClr val="161616"/>
                </a:solidFill>
                <a:effectLst/>
                <a:latin typeface="inherit"/>
              </a:rPr>
              <a:t>, where a computer tries to mimic a human conversation. Conversational agents such as Amazon’s Alexa and Apple’s Siri are already doing this well and assisting customers in real time.</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Natural language understanding (NLU)</a:t>
            </a:r>
            <a:r>
              <a:rPr lang="en-US" b="0" i="0" dirty="0">
                <a:solidFill>
                  <a:srgbClr val="161616"/>
                </a:solidFill>
                <a:effectLst/>
                <a:latin typeface="inherit"/>
              </a:rPr>
              <a:t> is a subset of NLP that focuses on analyzing the meaning behind sentences. </a:t>
            </a:r>
            <a:r>
              <a:rPr lang="en-US" b="0" i="0" u="none" strike="noStrike" dirty="0">
                <a:solidFill>
                  <a:srgbClr val="0062FE"/>
                </a:solidFill>
                <a:effectLst/>
                <a:latin typeface="inherit"/>
                <a:hlinkClick r:id="rId6"/>
              </a:rPr>
              <a:t>NLU</a:t>
            </a:r>
            <a:r>
              <a:rPr lang="en-US" b="0" i="0" dirty="0">
                <a:solidFill>
                  <a:srgbClr val="161616"/>
                </a:solidFill>
                <a:effectLst/>
                <a:latin typeface="inherit"/>
              </a:rPr>
              <a:t> enables software to find similar meanings in different sentences or to process words that have different meanings.</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Sentiment analysis </a:t>
            </a:r>
            <a:r>
              <a:rPr lang="en-US" b="0" i="0" dirty="0">
                <a:solidFill>
                  <a:srgbClr val="161616"/>
                </a:solidFill>
                <a:effectLst/>
                <a:latin typeface="inherit"/>
              </a:rPr>
              <a:t>attempts to </a:t>
            </a:r>
            <a:r>
              <a:rPr lang="en-US" b="0" i="0" u="none" strike="noStrike" dirty="0">
                <a:solidFill>
                  <a:srgbClr val="0062FE"/>
                </a:solidFill>
                <a:effectLst/>
                <a:latin typeface="inherit"/>
                <a:hlinkClick r:id="rId7"/>
              </a:rPr>
              <a:t>extract subjective qualities</a:t>
            </a:r>
            <a:r>
              <a:rPr lang="en-US" b="0" i="0" dirty="0">
                <a:solidFill>
                  <a:srgbClr val="161616"/>
                </a:solidFill>
                <a:effectLst/>
                <a:latin typeface="inherit"/>
              </a:rPr>
              <a:t>—attitudes, emotions, sarcasm, confusion or suspicion—from text. This is often used for routing communications to the system or the person most likely to make the next response.</a:t>
            </a:r>
          </a:p>
        </p:txBody>
      </p:sp>
    </p:spTree>
    <p:extLst>
      <p:ext uri="{BB962C8B-B14F-4D97-AF65-F5344CB8AC3E}">
        <p14:creationId xmlns:p14="http://schemas.microsoft.com/office/powerpoint/2010/main" val="3747464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NLP use cases across businesses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923752"/>
            <a:ext cx="8229600" cy="3754874"/>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161616"/>
                </a:solidFill>
                <a:effectLst/>
                <a:latin typeface="IBM Plex Sans" panose="020B0503050203000203" pitchFamily="34" charset="0"/>
              </a:rPr>
              <a:t>Customer assistance</a:t>
            </a:r>
            <a:r>
              <a:rPr lang="en-US" b="0" i="0" dirty="0">
                <a:solidFill>
                  <a:srgbClr val="161616"/>
                </a:solidFill>
                <a:effectLst/>
                <a:latin typeface="IBM Plex Sans" panose="020B0503050203000203" pitchFamily="34" charset="0"/>
              </a:rPr>
              <a:t>: Enterprises can deploy </a:t>
            </a:r>
            <a:r>
              <a:rPr lang="en-US" b="0" i="0" u="none" strike="noStrike" dirty="0">
                <a:solidFill>
                  <a:srgbClr val="0062FE"/>
                </a:solidFill>
                <a:effectLst/>
                <a:latin typeface="IBM Plex Sans" panose="020B0503050203000203" pitchFamily="34" charset="0"/>
                <a:hlinkClick r:id="rId3"/>
              </a:rPr>
              <a:t>chatbots</a:t>
            </a:r>
            <a:r>
              <a:rPr lang="en-US" b="0" i="0" dirty="0">
                <a:solidFill>
                  <a:srgbClr val="161616"/>
                </a:solidFill>
                <a:effectLst/>
                <a:latin typeface="IBM Plex Sans" panose="020B0503050203000203" pitchFamily="34" charset="0"/>
              </a:rPr>
              <a:t> or </a:t>
            </a:r>
            <a:r>
              <a:rPr lang="en-US" b="0" i="0" u="none" strike="noStrike" dirty="0">
                <a:solidFill>
                  <a:srgbClr val="0062FE"/>
                </a:solidFill>
                <a:effectLst/>
                <a:latin typeface="IBM Plex Sans" panose="020B0503050203000203" pitchFamily="34" charset="0"/>
                <a:hlinkClick r:id="rId4"/>
              </a:rPr>
              <a:t>virtual assistants</a:t>
            </a:r>
            <a:r>
              <a:rPr lang="en-US" b="0" i="0" dirty="0">
                <a:solidFill>
                  <a:srgbClr val="161616"/>
                </a:solidFill>
                <a:effectLst/>
                <a:latin typeface="IBM Plex Sans" panose="020B0503050203000203" pitchFamily="34" charset="0"/>
              </a:rPr>
              <a:t> to quickly respond to custom questions and requests. When questions become too difficult for the chatbot or virtual assistant, the NLP system moves the customer over to a human customer service agent.</a:t>
            </a:r>
          </a:p>
          <a:p>
            <a:pPr marL="285750" indent="-285750" algn="l" fontAlgn="base">
              <a:buFont typeface="Arial" panose="020B0604020202020204" pitchFamily="34" charset="0"/>
              <a:buChar char="•"/>
            </a:pPr>
            <a:endParaRPr lang="en-US" b="0" i="0" dirty="0">
              <a:solidFill>
                <a:srgbClr val="161616"/>
              </a:solidFill>
              <a:effectLst/>
              <a:latin typeface="IBM Plex Sans" panose="020B0503050203000203" pitchFamily="34" charset="0"/>
            </a:endParaRPr>
          </a:p>
          <a:p>
            <a:pPr marL="285750" indent="-285750" algn="l" fontAlgn="base">
              <a:buFont typeface="Arial" panose="020B0604020202020204" pitchFamily="34" charset="0"/>
              <a:buChar char="•"/>
            </a:pPr>
            <a:r>
              <a:rPr lang="en-US" b="1" i="0" dirty="0">
                <a:solidFill>
                  <a:srgbClr val="161616"/>
                </a:solidFill>
                <a:effectLst/>
                <a:latin typeface="inherit"/>
              </a:rPr>
              <a:t>FAQ</a:t>
            </a:r>
            <a:r>
              <a:rPr lang="en-US" b="0" i="0" dirty="0">
                <a:solidFill>
                  <a:srgbClr val="161616"/>
                </a:solidFill>
                <a:effectLst/>
                <a:latin typeface="inherit"/>
              </a:rPr>
              <a:t>: Not everyone wants to read to discover an answer. Fortunately,</a:t>
            </a:r>
            <a:r>
              <a:rPr lang="en-US" b="1" i="0" dirty="0">
                <a:solidFill>
                  <a:srgbClr val="161616"/>
                </a:solidFill>
                <a:effectLst/>
                <a:latin typeface="inherit"/>
              </a:rPr>
              <a:t> </a:t>
            </a:r>
            <a:r>
              <a:rPr lang="en-US" b="0" i="0" dirty="0">
                <a:solidFill>
                  <a:srgbClr val="161616"/>
                </a:solidFill>
                <a:effectLst/>
                <a:latin typeface="inherit"/>
              </a:rPr>
              <a:t>NLP can enhance FAQs: When the user asks a question, the NLP function looks for the best match among the available answers and brings that to the user’s screen. Many customer questions are of the who/what/when/where variety, so this function can save staff from having to repeatedly answer the same routine questions.</a:t>
            </a:r>
          </a:p>
          <a:p>
            <a:pPr marL="285750" indent="-285750" algn="l" fontAlgn="base">
              <a:buFont typeface="Arial" panose="020B0604020202020204" pitchFamily="34" charset="0"/>
              <a:buChar char="•"/>
            </a:pP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Grammar correction</a:t>
            </a:r>
            <a:r>
              <a:rPr lang="en-US" b="0" i="0" dirty="0">
                <a:solidFill>
                  <a:srgbClr val="161616"/>
                </a:solidFill>
                <a:effectLst/>
                <a:latin typeface="inherit"/>
              </a:rPr>
              <a:t>: The rules of grammar can be applied within word processing or other programs, where the NLP function is trained to spot incorrect grammar and suggest corrected wordings.</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Machine translation: </a:t>
            </a:r>
            <a:r>
              <a:rPr lang="en-US" b="0" i="0" u="none" strike="noStrike" dirty="0">
                <a:solidFill>
                  <a:srgbClr val="0062FE"/>
                </a:solidFill>
                <a:effectLst/>
                <a:latin typeface="inherit"/>
                <a:hlinkClick r:id="rId5"/>
              </a:rPr>
              <a:t>Google Translate</a:t>
            </a:r>
            <a:r>
              <a:rPr lang="en-US" b="0" i="0" dirty="0">
                <a:solidFill>
                  <a:srgbClr val="161616"/>
                </a:solidFill>
                <a:effectLst/>
                <a:latin typeface="inherit"/>
              </a:rPr>
              <a:t> is an example of widely available NLP technology at work. Truly useful machine translation involves more than replacing words from one language with words of another. Effective translation accurately captures the meaning and tone of the input language and translates it to text with the same meaning and desired impact in the output language.</a:t>
            </a:r>
          </a:p>
          <a:p>
            <a:pPr marL="285750" indent="-285750" algn="l" fontAlgn="base">
              <a:buFont typeface="Arial" panose="020B0604020202020204" pitchFamily="34" charset="0"/>
              <a:buChar char="•"/>
            </a:pPr>
            <a:endParaRPr lang="en-US" b="0" i="0" dirty="0">
              <a:solidFill>
                <a:srgbClr val="161616"/>
              </a:solidFill>
              <a:effectLst/>
              <a:latin typeface="inherit"/>
            </a:endParaRPr>
          </a:p>
        </p:txBody>
      </p:sp>
    </p:spTree>
    <p:extLst>
      <p:ext uri="{BB962C8B-B14F-4D97-AF65-F5344CB8AC3E}">
        <p14:creationId xmlns:p14="http://schemas.microsoft.com/office/powerpoint/2010/main" val="818459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NLP use cases across businesses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923752"/>
            <a:ext cx="8229600" cy="3323987"/>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161616"/>
                </a:solidFill>
                <a:effectLst/>
                <a:latin typeface="inherit"/>
              </a:rPr>
              <a:t>Redaction of personally identifiable information (PII)</a:t>
            </a:r>
            <a:r>
              <a:rPr lang="en-US" b="0" i="0" dirty="0">
                <a:solidFill>
                  <a:srgbClr val="161616"/>
                </a:solidFill>
                <a:effectLst/>
                <a:latin typeface="inherit"/>
              </a:rPr>
              <a:t>: NLP models can be trained to quickly locate </a:t>
            </a:r>
            <a:r>
              <a:rPr lang="en-US" b="0" i="0" u="none" strike="noStrike" dirty="0">
                <a:solidFill>
                  <a:srgbClr val="0062FE"/>
                </a:solidFill>
                <a:effectLst/>
                <a:latin typeface="inherit"/>
                <a:hlinkClick r:id="rId3"/>
              </a:rPr>
              <a:t>personal information</a:t>
            </a:r>
            <a:r>
              <a:rPr lang="en-US" b="0" i="0" dirty="0">
                <a:solidFill>
                  <a:srgbClr val="161616"/>
                </a:solidFill>
                <a:effectLst/>
                <a:latin typeface="inherit"/>
              </a:rPr>
              <a:t> in documents that might identify individuals. Industries that handle large volumes of sensitive information—financial, healthcare, insurance and legal firms—can quickly create versions with the PII removed.</a:t>
            </a:r>
          </a:p>
          <a:p>
            <a:pPr marL="285750" indent="-285750" algn="l" fontAlgn="base">
              <a:buFont typeface="Arial" panose="020B0604020202020204" pitchFamily="34" charset="0"/>
              <a:buChar char="•"/>
            </a:pP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Sentiment analysis</a:t>
            </a:r>
            <a:r>
              <a:rPr lang="en-US" b="0" i="0" dirty="0">
                <a:solidFill>
                  <a:srgbClr val="161616"/>
                </a:solidFill>
                <a:effectLst/>
                <a:latin typeface="inherit"/>
              </a:rPr>
              <a:t>: After being trained on industry-specific or business-specific language, an NLP model can quickly scan incoming text for keywords and phrases to gauge a customer’s mood in real-time as positive, neutral or negative. The mood of the incoming communication can help determine how it will be handled. And the incoming communication doesn’t have to be live: NLP can also be used to analyze customer feedback or call center recordings.</a:t>
            </a:r>
          </a:p>
          <a:p>
            <a:pPr marL="285750" indent="-285750" algn="l" fontAlgn="base">
              <a:buFont typeface="Arial" panose="020B0604020202020204" pitchFamily="34" charset="0"/>
              <a:buChar char="•"/>
            </a:pP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Spam detection: </a:t>
            </a:r>
            <a:r>
              <a:rPr lang="en-US" b="0" i="0" dirty="0">
                <a:solidFill>
                  <a:srgbClr val="161616"/>
                </a:solidFill>
                <a:effectLst/>
                <a:latin typeface="inherit"/>
              </a:rPr>
              <a:t>Many people might not think of spam detection as an NLP solution, but the best spam detection technologies use NLP’s text classification capabilities to scan emails for language indicating spam or phishing. These indicators can include overuse of financial terms, characteristic bad grammar, threatening language, inappropriate urgency or misspelled company names.</a:t>
            </a:r>
          </a:p>
        </p:txBody>
      </p:sp>
    </p:spTree>
    <p:extLst>
      <p:ext uri="{BB962C8B-B14F-4D97-AF65-F5344CB8AC3E}">
        <p14:creationId xmlns:p14="http://schemas.microsoft.com/office/powerpoint/2010/main" val="422163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d-ID" b="0" i="0" dirty="0" err="1">
                <a:solidFill>
                  <a:srgbClr val="161616"/>
                </a:solidFill>
                <a:effectLst/>
                <a:latin typeface="IBM Plex Sans" panose="020B0503050203000203" pitchFamily="34" charset="0"/>
              </a:rPr>
              <a:t>What</a:t>
            </a:r>
            <a:r>
              <a:rPr lang="id-ID" b="0" i="0" dirty="0">
                <a:solidFill>
                  <a:srgbClr val="161616"/>
                </a:solidFill>
                <a:effectLst/>
                <a:latin typeface="IBM Plex Sans" panose="020B0503050203000203" pitchFamily="34" charset="0"/>
              </a:rPr>
              <a:t> </a:t>
            </a:r>
            <a:r>
              <a:rPr lang="id-ID" b="0" i="0" dirty="0" err="1">
                <a:solidFill>
                  <a:srgbClr val="161616"/>
                </a:solidFill>
                <a:effectLst/>
                <a:latin typeface="IBM Plex Sans" panose="020B0503050203000203" pitchFamily="34" charset="0"/>
              </a:rPr>
              <a:t>is</a:t>
            </a:r>
            <a:r>
              <a:rPr lang="id-ID" b="0" i="0" dirty="0">
                <a:solidFill>
                  <a:srgbClr val="161616"/>
                </a:solidFill>
                <a:effectLst/>
                <a:latin typeface="IBM Plex Sans" panose="020B0503050203000203" pitchFamily="34" charset="0"/>
              </a:rPr>
              <a:t> NLP</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338554"/>
          </a:xfrm>
          <a:prstGeom prst="rect">
            <a:avLst/>
          </a:prstGeom>
          <a:noFill/>
        </p:spPr>
        <p:txBody>
          <a:bodyPr wrap="square">
            <a:spAutoFit/>
          </a:bodyPr>
          <a:lstStyle/>
          <a:p>
            <a:pPr algn="ctr"/>
            <a:r>
              <a:rPr lang="en-US" sz="800" b="0" i="0" dirty="0">
                <a:solidFill>
                  <a:schemeClr val="tx1"/>
                </a:solidFill>
                <a:effectLst/>
                <a:latin typeface="NexusSans"/>
                <a:hlinkClick r:id="rId3"/>
              </a:rPr>
              <a:t>https://www.ibm.com/topics/natural-language-processing</a:t>
            </a:r>
            <a:endParaRPr lang="en-US" sz="800" b="0" i="0" dirty="0">
              <a:solidFill>
                <a:schemeClr val="tx1"/>
              </a:solidFill>
              <a:effectLst/>
              <a:latin typeface="NexusSans"/>
            </a:endParaRPr>
          </a:p>
          <a:p>
            <a:pPr algn="ctr"/>
            <a:r>
              <a:rPr lang="en-US" sz="800" b="0" i="0" dirty="0">
                <a:solidFill>
                  <a:schemeClr val="tx1"/>
                </a:solidFill>
                <a:effectLst/>
                <a:latin typeface="NexusSans"/>
                <a:hlinkClick r:id="rId4"/>
              </a:rPr>
              <a:t>https://www.oracle.com/id/artificial-intelligence/what-is-natural-language-processing/</a:t>
            </a:r>
            <a:r>
              <a:rPr lang="en-US" sz="800" dirty="0">
                <a:solidFill>
                  <a:schemeClr val="tx1"/>
                </a:solidFill>
                <a:latin typeface="NexusSans"/>
              </a:rPr>
              <a:t> </a:t>
            </a:r>
            <a:endParaRPr lang="en-US" sz="800" b="0" i="0" dirty="0">
              <a:solidFill>
                <a:schemeClr val="tx1"/>
              </a:solidFill>
              <a:effectLst/>
              <a:latin typeface="NexusSans"/>
            </a:endParaRP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270001"/>
            <a:ext cx="8229600" cy="3139321"/>
          </a:xfrm>
          <a:prstGeom prst="rect">
            <a:avLst/>
          </a:prstGeom>
          <a:noFill/>
        </p:spPr>
        <p:txBody>
          <a:bodyPr wrap="square">
            <a:spAutoFit/>
          </a:bodyPr>
          <a:lstStyle/>
          <a:p>
            <a:pPr algn="just"/>
            <a:r>
              <a:rPr lang="en-US" sz="2200" b="0" i="0" dirty="0">
                <a:solidFill>
                  <a:srgbClr val="161616"/>
                </a:solidFill>
                <a:effectLst/>
                <a:latin typeface="IBM Plex Sans" panose="020B0503050203000203" pitchFamily="34" charset="0"/>
              </a:rPr>
              <a:t>Natural language processing (NLP) is a subfield of computer science and </a:t>
            </a:r>
            <a:r>
              <a:rPr lang="en-US" sz="2200" b="0" i="0" u="none" strike="noStrike" dirty="0">
                <a:solidFill>
                  <a:srgbClr val="0062FE"/>
                </a:solidFill>
                <a:effectLst/>
                <a:latin typeface="IBM Plex Sans" panose="020B0503050203000203" pitchFamily="34" charset="0"/>
                <a:hlinkClick r:id="rId5"/>
              </a:rPr>
              <a:t>artificial intelligence (AI)</a:t>
            </a:r>
            <a:r>
              <a:rPr lang="en-US" sz="2200" b="0" i="0" dirty="0">
                <a:solidFill>
                  <a:srgbClr val="161616"/>
                </a:solidFill>
                <a:effectLst/>
                <a:latin typeface="IBM Plex Sans" panose="020B0503050203000203" pitchFamily="34" charset="0"/>
              </a:rPr>
              <a:t> that uses machine learning to enable computers to understand and communicate with human language (IBM).</a:t>
            </a:r>
          </a:p>
          <a:p>
            <a:pPr algn="just"/>
            <a:endParaRPr lang="en-US" sz="2200" dirty="0">
              <a:latin typeface="+mj-lt"/>
            </a:endParaRPr>
          </a:p>
          <a:p>
            <a:pPr algn="just"/>
            <a:r>
              <a:rPr lang="en-US" sz="2200" b="0" i="0" dirty="0">
                <a:solidFill>
                  <a:srgbClr val="161513"/>
                </a:solidFill>
                <a:effectLst/>
                <a:latin typeface="OracleSansVF"/>
              </a:rPr>
              <a:t>Natural language processing (NLP) is a branch of </a:t>
            </a:r>
            <a:r>
              <a:rPr lang="en-US" sz="2200" b="0" i="0" u="none" strike="noStrike" dirty="0">
                <a:solidFill>
                  <a:srgbClr val="006B8F"/>
                </a:solidFill>
                <a:effectLst/>
                <a:latin typeface="OracleSansVF"/>
                <a:hlinkClick r:id="rId6"/>
              </a:rPr>
              <a:t>artificial intelligence (AI)</a:t>
            </a:r>
            <a:r>
              <a:rPr lang="en-US" sz="2200" b="0" i="0" dirty="0">
                <a:solidFill>
                  <a:srgbClr val="161513"/>
                </a:solidFill>
                <a:effectLst/>
                <a:latin typeface="OracleSansVF"/>
              </a:rPr>
              <a:t> that enables computers to comprehend, generate, and manipulate human language. Natural language processing has the ability to interrogate the data with natural language text or voice (Oracle). </a:t>
            </a:r>
            <a:endParaRPr lang="en-US" sz="2200" dirty="0">
              <a:latin typeface="+mj-lt"/>
            </a:endParaRPr>
          </a:p>
        </p:txBody>
      </p:sp>
    </p:spTree>
    <p:extLst>
      <p:ext uri="{BB962C8B-B14F-4D97-AF65-F5344CB8AC3E}">
        <p14:creationId xmlns:p14="http://schemas.microsoft.com/office/powerpoint/2010/main" val="275647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NLP use cases across businesses</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923752"/>
            <a:ext cx="8229600" cy="2677656"/>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161616"/>
                </a:solidFill>
                <a:effectLst/>
                <a:latin typeface="inherit"/>
              </a:rPr>
              <a:t>Text generation</a:t>
            </a:r>
            <a:r>
              <a:rPr lang="en-US" b="0" i="0" dirty="0">
                <a:solidFill>
                  <a:srgbClr val="161616"/>
                </a:solidFill>
                <a:effectLst/>
                <a:latin typeface="inherit"/>
              </a:rPr>
              <a:t>: NLP helps put the “generative” into generative AI. NLP enables computers to generate text or speech that is natural-sounding and realistic enough to be mistaken for human communication. The generated language might be used to create initial drafts of blogs, computer code, letters, memos or tweets. With an enterprise-grade system, the quality of generated language might be sufficient to be used in real time for autocomplete functions, chatbots or virtual assistants.</a:t>
            </a:r>
          </a:p>
          <a:p>
            <a:pPr marL="285750" indent="-285750" algn="l" fontAlgn="base">
              <a:buFont typeface="Arial" panose="020B0604020202020204" pitchFamily="34" charset="0"/>
              <a:buChar char="•"/>
            </a:pPr>
            <a:endParaRPr lang="en-US" b="0" i="0" dirty="0">
              <a:solidFill>
                <a:srgbClr val="161616"/>
              </a:solidFill>
              <a:effectLst/>
              <a:latin typeface="inherit"/>
            </a:endParaRPr>
          </a:p>
          <a:p>
            <a:pPr marL="285750" indent="-285750" fontAlgn="base">
              <a:buFont typeface="Arial" panose="020B0604020202020204" pitchFamily="34" charset="0"/>
              <a:buChar char="•"/>
            </a:pPr>
            <a:r>
              <a:rPr lang="en-US" b="1" i="0" dirty="0">
                <a:solidFill>
                  <a:srgbClr val="161616"/>
                </a:solidFill>
                <a:effectLst/>
                <a:latin typeface="inherit"/>
              </a:rPr>
              <a:t>Text summarization: </a:t>
            </a:r>
            <a:r>
              <a:rPr lang="en-US" b="0" i="0" u="none" strike="noStrike" dirty="0">
                <a:solidFill>
                  <a:srgbClr val="0062FE"/>
                </a:solidFill>
                <a:effectLst/>
                <a:latin typeface="inherit"/>
                <a:hlinkClick r:id="rId3"/>
              </a:rPr>
              <a:t>Text summarization</a:t>
            </a:r>
            <a:r>
              <a:rPr lang="en-US" b="0" i="0" dirty="0">
                <a:solidFill>
                  <a:srgbClr val="161616"/>
                </a:solidFill>
                <a:effectLst/>
                <a:latin typeface="inherit"/>
              </a:rPr>
              <a:t> uses NLP techniques to digest huge volumes of digital text and create summaries and synopses for indexes, research databases, for busy readers who don't have time to read the full text. The best text summarization applications use semantic reasoning and </a:t>
            </a:r>
            <a:r>
              <a:rPr lang="en-US" b="0" i="0" u="none" strike="noStrike" dirty="0">
                <a:solidFill>
                  <a:srgbClr val="0062FE"/>
                </a:solidFill>
                <a:effectLst/>
                <a:latin typeface="inherit"/>
                <a:hlinkClick r:id="rId4"/>
              </a:rPr>
              <a:t>natural language generation (NLG)</a:t>
            </a:r>
            <a:r>
              <a:rPr lang="en-US" b="0" i="0" dirty="0">
                <a:solidFill>
                  <a:srgbClr val="161616"/>
                </a:solidFill>
                <a:effectLst/>
                <a:latin typeface="inherit"/>
              </a:rPr>
              <a:t> to add useful context and conclusions to summaries.</a:t>
            </a:r>
          </a:p>
          <a:p>
            <a:pPr marL="285750" indent="-285750" algn="l" fontAlgn="base">
              <a:buFont typeface="Arial" panose="020B0604020202020204" pitchFamily="34" charset="0"/>
              <a:buChar char="•"/>
            </a:pPr>
            <a:endParaRPr lang="en-US" b="0" i="0" dirty="0">
              <a:solidFill>
                <a:srgbClr val="161616"/>
              </a:solidFill>
              <a:effectLst/>
              <a:latin typeface="inherit"/>
            </a:endParaRPr>
          </a:p>
          <a:p>
            <a:pPr algn="l" fontAlgn="base">
              <a:buFont typeface="Arial" panose="020B0604020202020204" pitchFamily="34" charset="0"/>
              <a:buChar char="•"/>
            </a:pPr>
            <a:endParaRPr lang="en-US" b="0" i="0" dirty="0">
              <a:solidFill>
                <a:srgbClr val="161616"/>
              </a:solidFill>
              <a:effectLst/>
              <a:latin typeface="inherit"/>
            </a:endParaRPr>
          </a:p>
        </p:txBody>
      </p:sp>
    </p:spTree>
    <p:extLst>
      <p:ext uri="{BB962C8B-B14F-4D97-AF65-F5344CB8AC3E}">
        <p14:creationId xmlns:p14="http://schemas.microsoft.com/office/powerpoint/2010/main" val="302706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NLP use cases by industry</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923752"/>
            <a:ext cx="8229600" cy="3323987"/>
          </a:xfrm>
          <a:prstGeom prst="rect">
            <a:avLst/>
          </a:prstGeom>
          <a:noFill/>
        </p:spPr>
        <p:txBody>
          <a:bodyPr wrap="square">
            <a:spAutoFit/>
          </a:bodyPr>
          <a:lstStyle/>
          <a:p>
            <a:pPr marL="285750" indent="-285750" algn="l" fontAlgn="base">
              <a:buFont typeface="Arial" panose="020B0604020202020204" pitchFamily="34" charset="0"/>
              <a:buChar char="•"/>
            </a:pPr>
            <a:r>
              <a:rPr lang="en-US" b="1" i="0" dirty="0">
                <a:solidFill>
                  <a:srgbClr val="161616"/>
                </a:solidFill>
                <a:effectLst/>
                <a:latin typeface="inherit"/>
              </a:rPr>
              <a:t>Finance</a:t>
            </a:r>
            <a:r>
              <a:rPr lang="en-US" b="0" i="0" dirty="0">
                <a:solidFill>
                  <a:srgbClr val="161616"/>
                </a:solidFill>
                <a:effectLst/>
                <a:latin typeface="inherit"/>
              </a:rPr>
              <a:t>: In financial dealings, nanoseconds might make the difference between success and failure when accessing data, or making trades or deals. NLP can speed the mining of information from financial statements, annual and regulatory reports, news releases or even social media.</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Healthcare</a:t>
            </a:r>
            <a:r>
              <a:rPr lang="en-US" b="0" i="0" dirty="0">
                <a:solidFill>
                  <a:srgbClr val="161616"/>
                </a:solidFill>
                <a:effectLst/>
                <a:latin typeface="inherit"/>
              </a:rPr>
              <a:t>: New medical insights and breakthroughs can arrive faster than many healthcare professionals can keep up. NLP and AI-based tools can help speed the analysis of health records and medical research papers, making better-informed medical decisions possible, or assisting in the detection or even prevention of medical conditions.</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Insurance</a:t>
            </a:r>
            <a:r>
              <a:rPr lang="en-US" b="0" i="0" dirty="0">
                <a:solidFill>
                  <a:srgbClr val="161616"/>
                </a:solidFill>
                <a:effectLst/>
                <a:latin typeface="inherit"/>
              </a:rPr>
              <a:t>: NLP can analyze claims to look for patterns that can identify areas of concern and find inefficiencies in claims processing—leading to greater optimization of processing and employee efforts.</a:t>
            </a:r>
            <a:br>
              <a:rPr lang="en-US" b="0" i="0" dirty="0">
                <a:solidFill>
                  <a:srgbClr val="161616"/>
                </a:solidFill>
                <a:effectLst/>
                <a:latin typeface="inherit"/>
              </a:rPr>
            </a:br>
            <a:endParaRPr lang="en-US" b="0" i="0" dirty="0">
              <a:solidFill>
                <a:srgbClr val="161616"/>
              </a:solidFill>
              <a:effectLst/>
              <a:latin typeface="inherit"/>
            </a:endParaRPr>
          </a:p>
          <a:p>
            <a:pPr marL="285750" indent="-285750" algn="l" fontAlgn="base">
              <a:buFont typeface="Arial" panose="020B0604020202020204" pitchFamily="34" charset="0"/>
              <a:buChar char="•"/>
            </a:pPr>
            <a:r>
              <a:rPr lang="en-US" b="1" i="0" dirty="0">
                <a:solidFill>
                  <a:srgbClr val="161616"/>
                </a:solidFill>
                <a:effectLst/>
                <a:latin typeface="inherit"/>
              </a:rPr>
              <a:t>Legal</a:t>
            </a:r>
            <a:r>
              <a:rPr lang="en-US" b="0" i="0" dirty="0">
                <a:solidFill>
                  <a:srgbClr val="161616"/>
                </a:solidFill>
                <a:effectLst/>
                <a:latin typeface="inherit"/>
              </a:rPr>
              <a:t>: Almost any legal case might require reviewing mounds of paperwork, background information and legal precedent. NLP can help automate legal discovery, assisting in the organization of information, speeding review and helping ensure that all relevant details are captured for consideration.</a:t>
            </a:r>
          </a:p>
        </p:txBody>
      </p:sp>
    </p:spTree>
    <p:extLst>
      <p:ext uri="{BB962C8B-B14F-4D97-AF65-F5344CB8AC3E}">
        <p14:creationId xmlns:p14="http://schemas.microsoft.com/office/powerpoint/2010/main" val="3056845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7030-A8FA-BD9B-C69C-89B8F9B182DC}"/>
              </a:ext>
            </a:extLst>
          </p:cNvPr>
          <p:cNvSpPr>
            <a:spLocks noGrp="1"/>
          </p:cNvSpPr>
          <p:nvPr>
            <p:ph type="title"/>
          </p:nvPr>
        </p:nvSpPr>
        <p:spPr/>
        <p:txBody>
          <a:bodyPr/>
          <a:lstStyle/>
          <a:p>
            <a:r>
              <a:rPr lang="en-US" dirty="0"/>
              <a:t>+ Applications of NLP</a:t>
            </a:r>
            <a:endParaRPr lang="id-ID" dirty="0"/>
          </a:p>
        </p:txBody>
      </p:sp>
      <p:sp>
        <p:nvSpPr>
          <p:cNvPr id="3" name="TextBox 2">
            <a:extLst>
              <a:ext uri="{FF2B5EF4-FFF2-40B4-BE49-F238E27FC236}">
                <a16:creationId xmlns:a16="http://schemas.microsoft.com/office/drawing/2014/main" id="{34AA4746-3622-EE1B-F3A0-18FAF714D36E}"/>
              </a:ext>
            </a:extLst>
          </p:cNvPr>
          <p:cNvSpPr txBox="1"/>
          <p:nvPr/>
        </p:nvSpPr>
        <p:spPr>
          <a:xfrm>
            <a:off x="457200" y="923752"/>
            <a:ext cx="8229600" cy="3539430"/>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rgbClr val="161513"/>
                </a:solidFill>
                <a:effectLst/>
                <a:latin typeface="OracleSansVF"/>
              </a:rPr>
              <a:t>Automate routine tasks:</a:t>
            </a:r>
            <a:r>
              <a:rPr lang="en-US" b="0" i="0" dirty="0">
                <a:solidFill>
                  <a:srgbClr val="161513"/>
                </a:solidFill>
                <a:effectLst/>
                <a:latin typeface="OracleSansVF"/>
              </a:rPr>
              <a:t> </a:t>
            </a:r>
            <a:r>
              <a:rPr lang="en-US" b="0" i="0" u="none" strike="noStrike" dirty="0">
                <a:solidFill>
                  <a:srgbClr val="006B8F"/>
                </a:solidFill>
                <a:effectLst/>
                <a:latin typeface="OracleSansVF"/>
                <a:hlinkClick r:id="rId2"/>
              </a:rPr>
              <a:t>Chatbots</a:t>
            </a:r>
            <a:r>
              <a:rPr lang="en-US" b="0" i="0" dirty="0">
                <a:solidFill>
                  <a:srgbClr val="161513"/>
                </a:solidFill>
                <a:effectLst/>
                <a:latin typeface="OracleSansVF"/>
              </a:rPr>
              <a:t> powered by NLP can process a large number of routine tasks that are handled by human agents today, freeing up employees to work on more challenging and interesting tasks. For example, chatbots and </a:t>
            </a:r>
            <a:r>
              <a:rPr lang="en-US" b="0" i="0" u="none" strike="noStrike" dirty="0">
                <a:solidFill>
                  <a:srgbClr val="006B8F"/>
                </a:solidFill>
                <a:effectLst/>
                <a:latin typeface="OracleSansVF"/>
                <a:hlinkClick r:id="rId3"/>
              </a:rPr>
              <a:t>Digital Assistants</a:t>
            </a:r>
            <a:r>
              <a:rPr lang="en-US" b="0" i="0" dirty="0">
                <a:solidFill>
                  <a:srgbClr val="161513"/>
                </a:solidFill>
                <a:effectLst/>
                <a:latin typeface="OracleSansVF"/>
              </a:rPr>
              <a:t> can recognize a wide variety of user requests, match them to the appropriate entry in a corporate database, and formulate an appropriate response to the user.</a:t>
            </a:r>
          </a:p>
          <a:p>
            <a:pPr marL="285750" indent="-285750" algn="just">
              <a:buFont typeface="Arial" panose="020B0604020202020204" pitchFamily="34" charset="0"/>
              <a:buChar char="•"/>
            </a:pPr>
            <a:endParaRPr lang="en-US" b="0" i="0" dirty="0">
              <a:solidFill>
                <a:srgbClr val="161513"/>
              </a:solidFill>
              <a:effectLst/>
              <a:latin typeface="OracleSansVF"/>
            </a:endParaRPr>
          </a:p>
          <a:p>
            <a:pPr marL="285750" indent="-285750" algn="just">
              <a:buFont typeface="Arial" panose="020B0604020202020204" pitchFamily="34" charset="0"/>
              <a:buChar char="•"/>
            </a:pPr>
            <a:r>
              <a:rPr lang="en-US" b="1" i="0" dirty="0">
                <a:solidFill>
                  <a:srgbClr val="161513"/>
                </a:solidFill>
                <a:effectLst/>
                <a:latin typeface="OracleSansVF"/>
              </a:rPr>
              <a:t>Improve search:</a:t>
            </a:r>
            <a:r>
              <a:rPr lang="en-US" b="0" i="0" dirty="0">
                <a:solidFill>
                  <a:srgbClr val="161513"/>
                </a:solidFill>
                <a:effectLst/>
                <a:latin typeface="OracleSansVF"/>
              </a:rPr>
              <a:t> NLP can improve on keyword matching search for document and FAQ retrieval by disambiguating word senses based on context (for example, “carrier” means something different in biomedical and industrial contexts), matching synonyms (for example, retrieving documents mentioning “car” given a search for “automobile”), and taking morphological variation into account (which is important for non-English queries). Effective NLP-powered academic search systems can dramatically improve access to relevant cutting-edge research for doctors, lawyers, and other specialists.</a:t>
            </a:r>
          </a:p>
          <a:p>
            <a:pPr marL="285750" indent="-285750" algn="just">
              <a:buFont typeface="Arial" panose="020B0604020202020204" pitchFamily="34" charset="0"/>
              <a:buChar char="•"/>
            </a:pPr>
            <a:endParaRPr lang="en-US" b="0" i="0" dirty="0">
              <a:solidFill>
                <a:srgbClr val="161513"/>
              </a:solidFill>
              <a:effectLst/>
              <a:latin typeface="OracleSansVF"/>
            </a:endParaRPr>
          </a:p>
          <a:p>
            <a:pPr marL="285750" indent="-285750" algn="just">
              <a:buFont typeface="Arial" panose="020B0604020202020204" pitchFamily="34" charset="0"/>
              <a:buChar char="•"/>
            </a:pPr>
            <a:r>
              <a:rPr lang="en-US" b="1" i="0" dirty="0">
                <a:solidFill>
                  <a:srgbClr val="161513"/>
                </a:solidFill>
                <a:effectLst/>
                <a:latin typeface="OracleSansVF"/>
              </a:rPr>
              <a:t>Search engine optimization:</a:t>
            </a:r>
            <a:r>
              <a:rPr lang="en-US" b="0" i="0" dirty="0">
                <a:solidFill>
                  <a:srgbClr val="161513"/>
                </a:solidFill>
                <a:effectLst/>
                <a:latin typeface="OracleSansVF"/>
              </a:rPr>
              <a:t> NLP is a great tool for getting your business ranked higher in online search by analyzing searches to optimize your content. Search engines use NLP to rank their results—and knowing how to effectively use these techniques makes it easier to be ranked above your competitors. This will lead to greater visibility for your business.</a:t>
            </a:r>
          </a:p>
        </p:txBody>
      </p:sp>
      <p:sp>
        <p:nvSpPr>
          <p:cNvPr id="5" name="TextBox 4">
            <a:extLst>
              <a:ext uri="{FF2B5EF4-FFF2-40B4-BE49-F238E27FC236}">
                <a16:creationId xmlns:a16="http://schemas.microsoft.com/office/drawing/2014/main" id="{0A559AAE-89D3-E938-BA5B-055BBC93A089}"/>
              </a:ext>
            </a:extLst>
          </p:cNvPr>
          <p:cNvSpPr txBox="1"/>
          <p:nvPr/>
        </p:nvSpPr>
        <p:spPr>
          <a:xfrm>
            <a:off x="2286000" y="4797571"/>
            <a:ext cx="4572000" cy="215444"/>
          </a:xfrm>
          <a:prstGeom prst="rect">
            <a:avLst/>
          </a:prstGeom>
          <a:noFill/>
        </p:spPr>
        <p:txBody>
          <a:bodyPr wrap="square">
            <a:spAutoFit/>
          </a:bodyPr>
          <a:lstStyle/>
          <a:p>
            <a:pPr algn="ctr"/>
            <a:r>
              <a:rPr lang="en-US" sz="800" b="0" i="0" dirty="0">
                <a:solidFill>
                  <a:schemeClr val="tx1"/>
                </a:solidFill>
                <a:effectLst/>
                <a:latin typeface="NexusSans"/>
                <a:hlinkClick r:id="rId4"/>
              </a:rPr>
              <a:t>https://www.oracle.com/id/artificial-intelligence/what-is-natural-language-processing/</a:t>
            </a:r>
            <a:r>
              <a:rPr lang="en-US" sz="800" dirty="0">
                <a:solidFill>
                  <a:schemeClr val="tx1"/>
                </a:solidFill>
                <a:latin typeface="NexusSans"/>
              </a:rPr>
              <a:t> </a:t>
            </a:r>
            <a:endParaRPr lang="en-US" sz="800" b="0" i="0" dirty="0">
              <a:solidFill>
                <a:schemeClr val="tx1"/>
              </a:solidFill>
              <a:effectLst/>
              <a:latin typeface="NexusSans"/>
            </a:endParaRPr>
          </a:p>
        </p:txBody>
      </p:sp>
    </p:spTree>
    <p:extLst>
      <p:ext uri="{BB962C8B-B14F-4D97-AF65-F5344CB8AC3E}">
        <p14:creationId xmlns:p14="http://schemas.microsoft.com/office/powerpoint/2010/main" val="1125719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97030-A8FA-BD9B-C69C-89B8F9B182DC}"/>
              </a:ext>
            </a:extLst>
          </p:cNvPr>
          <p:cNvSpPr>
            <a:spLocks noGrp="1"/>
          </p:cNvSpPr>
          <p:nvPr>
            <p:ph type="title"/>
          </p:nvPr>
        </p:nvSpPr>
        <p:spPr/>
        <p:txBody>
          <a:bodyPr/>
          <a:lstStyle/>
          <a:p>
            <a:r>
              <a:rPr lang="en-US" dirty="0"/>
              <a:t>+ Applications of NLP</a:t>
            </a:r>
            <a:endParaRPr lang="id-ID" dirty="0"/>
          </a:p>
        </p:txBody>
      </p:sp>
      <p:sp>
        <p:nvSpPr>
          <p:cNvPr id="3" name="TextBox 2">
            <a:extLst>
              <a:ext uri="{FF2B5EF4-FFF2-40B4-BE49-F238E27FC236}">
                <a16:creationId xmlns:a16="http://schemas.microsoft.com/office/drawing/2014/main" id="{34AA4746-3622-EE1B-F3A0-18FAF714D36E}"/>
              </a:ext>
            </a:extLst>
          </p:cNvPr>
          <p:cNvSpPr txBox="1"/>
          <p:nvPr/>
        </p:nvSpPr>
        <p:spPr>
          <a:xfrm>
            <a:off x="457200" y="923752"/>
            <a:ext cx="8229600" cy="3539430"/>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161513"/>
                </a:solidFill>
                <a:effectLst/>
                <a:latin typeface="OracleSansVF"/>
              </a:rPr>
              <a:t>Analyzing and organizing large document collections:</a:t>
            </a:r>
            <a:r>
              <a:rPr lang="en-US" b="0" i="0" dirty="0">
                <a:solidFill>
                  <a:srgbClr val="161513"/>
                </a:solidFill>
                <a:effectLst/>
                <a:latin typeface="OracleSansVF"/>
              </a:rPr>
              <a:t> NLP techniques such as document clustering and topic modeling simplify the task of understanding the diversity of content in large document collections, such as corporate reports, news articles, or scientific documents. These techniques are often used in legal discovery purposes.</a:t>
            </a:r>
          </a:p>
          <a:p>
            <a:pPr marL="285750" indent="-285750" algn="l">
              <a:buFont typeface="Arial" panose="020B0604020202020204" pitchFamily="34" charset="0"/>
              <a:buChar char="•"/>
            </a:pPr>
            <a:r>
              <a:rPr lang="en-US" b="1" i="0" dirty="0">
                <a:solidFill>
                  <a:srgbClr val="161513"/>
                </a:solidFill>
                <a:effectLst/>
                <a:latin typeface="OracleSansVF"/>
              </a:rPr>
              <a:t>Social media analytics:</a:t>
            </a:r>
            <a:r>
              <a:rPr lang="en-US" b="0" i="0" dirty="0">
                <a:solidFill>
                  <a:srgbClr val="161513"/>
                </a:solidFill>
                <a:effectLst/>
                <a:latin typeface="OracleSansVF"/>
              </a:rPr>
              <a:t> NLP can analyze customer reviews and social media comments to make better sense of huge volumes of information. Sentiment analysis identifies positive and negative comments in a stream of social-media comments, providing a direct measure of customer sentiment in real time. This can lead to huge payoffs down the line, such as increased customer satisfaction and revenue.</a:t>
            </a:r>
          </a:p>
          <a:p>
            <a:pPr marL="285750" indent="-285750" algn="l">
              <a:buFont typeface="Arial" panose="020B0604020202020204" pitchFamily="34" charset="0"/>
              <a:buChar char="•"/>
            </a:pPr>
            <a:r>
              <a:rPr lang="en-US" b="1" i="0" dirty="0">
                <a:solidFill>
                  <a:srgbClr val="161513"/>
                </a:solidFill>
                <a:effectLst/>
                <a:latin typeface="OracleSansVF"/>
              </a:rPr>
              <a:t>Market insights:</a:t>
            </a:r>
            <a:r>
              <a:rPr lang="en-US" b="0" i="0" dirty="0">
                <a:solidFill>
                  <a:srgbClr val="161513"/>
                </a:solidFill>
                <a:effectLst/>
                <a:latin typeface="OracleSansVF"/>
              </a:rPr>
              <a:t> With NLP working to analyze the language of your business’ customers, you’ll have a better handle on what they want, and also a better idea of how to communicate with them. Aspect-oriented sentiment analysis detects the sentiment associated with specific aspects or products in social media (for example, “the keyboard is great, but the screen is too dim”), providing directly actionable information for product design and marketing.</a:t>
            </a:r>
          </a:p>
          <a:p>
            <a:pPr marL="285750" indent="-285750" algn="l">
              <a:buFont typeface="Arial" panose="020B0604020202020204" pitchFamily="34" charset="0"/>
              <a:buChar char="•"/>
            </a:pPr>
            <a:r>
              <a:rPr lang="en-US" b="1" i="0" dirty="0">
                <a:solidFill>
                  <a:srgbClr val="161513"/>
                </a:solidFill>
                <a:effectLst/>
                <a:latin typeface="OracleSansVF"/>
              </a:rPr>
              <a:t>Moderating content:</a:t>
            </a:r>
            <a:r>
              <a:rPr lang="en-US" b="0" i="0" dirty="0">
                <a:solidFill>
                  <a:srgbClr val="161513"/>
                </a:solidFill>
                <a:effectLst/>
                <a:latin typeface="OracleSansVF"/>
              </a:rPr>
              <a:t> If your business attracts large amounts of user or customer comments, NLP enables you to moderate what’s being said in order to maintain quality and civility by analyzing not only the words, but also the tone and intent of comments.</a:t>
            </a:r>
          </a:p>
        </p:txBody>
      </p:sp>
      <p:sp>
        <p:nvSpPr>
          <p:cNvPr id="6" name="TextBox 5">
            <a:extLst>
              <a:ext uri="{FF2B5EF4-FFF2-40B4-BE49-F238E27FC236}">
                <a16:creationId xmlns:a16="http://schemas.microsoft.com/office/drawing/2014/main" id="{D8CA2853-5DD2-F201-4BF3-5A5E3C8DBA6F}"/>
              </a:ext>
            </a:extLst>
          </p:cNvPr>
          <p:cNvSpPr txBox="1"/>
          <p:nvPr/>
        </p:nvSpPr>
        <p:spPr>
          <a:xfrm>
            <a:off x="2286000" y="4797571"/>
            <a:ext cx="4572000" cy="215444"/>
          </a:xfrm>
          <a:prstGeom prst="rect">
            <a:avLst/>
          </a:prstGeom>
          <a:noFill/>
        </p:spPr>
        <p:txBody>
          <a:bodyPr wrap="square">
            <a:spAutoFit/>
          </a:bodyPr>
          <a:lstStyle/>
          <a:p>
            <a:pPr algn="ctr"/>
            <a:r>
              <a:rPr lang="en-US" sz="800" b="0" i="0" dirty="0">
                <a:solidFill>
                  <a:schemeClr val="tx1"/>
                </a:solidFill>
                <a:effectLst/>
                <a:latin typeface="NexusSans"/>
                <a:hlinkClick r:id="rId2"/>
              </a:rPr>
              <a:t>https://www.oracle.com/id/artificial-intelligence/what-is-natural-language-processing/</a:t>
            </a:r>
            <a:r>
              <a:rPr lang="en-US" sz="800" dirty="0">
                <a:solidFill>
                  <a:schemeClr val="tx1"/>
                </a:solidFill>
                <a:latin typeface="NexusSans"/>
              </a:rPr>
              <a:t> </a:t>
            </a:r>
            <a:endParaRPr lang="en-US" sz="800" b="0" i="0" dirty="0">
              <a:solidFill>
                <a:schemeClr val="tx1"/>
              </a:solidFill>
              <a:effectLst/>
              <a:latin typeface="NexusSans"/>
            </a:endParaRPr>
          </a:p>
        </p:txBody>
      </p:sp>
    </p:spTree>
    <p:extLst>
      <p:ext uri="{BB962C8B-B14F-4D97-AF65-F5344CB8AC3E}">
        <p14:creationId xmlns:p14="http://schemas.microsoft.com/office/powerpoint/2010/main" val="1078136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6145-E2F4-9540-451E-64E5EFFD0F65}"/>
              </a:ext>
            </a:extLst>
          </p:cNvPr>
          <p:cNvSpPr>
            <a:spLocks noGrp="1"/>
          </p:cNvSpPr>
          <p:nvPr>
            <p:ph type="title"/>
          </p:nvPr>
        </p:nvSpPr>
        <p:spPr/>
        <p:txBody>
          <a:bodyPr/>
          <a:lstStyle/>
          <a:p>
            <a:endParaRPr lang="id-ID"/>
          </a:p>
        </p:txBody>
      </p:sp>
      <p:pic>
        <p:nvPicPr>
          <p:cNvPr id="2050" name="Picture 2" descr="2">
            <a:extLst>
              <a:ext uri="{FF2B5EF4-FFF2-40B4-BE49-F238E27FC236}">
                <a16:creationId xmlns:a16="http://schemas.microsoft.com/office/drawing/2014/main" id="{6D21DFF3-7880-BCD3-E623-948114C3F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625"/>
            <a:ext cx="8934450" cy="4724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6E8506-DAD1-DDE8-8952-3B4BC234D940}"/>
              </a:ext>
            </a:extLst>
          </p:cNvPr>
          <p:cNvSpPr txBox="1"/>
          <p:nvPr/>
        </p:nvSpPr>
        <p:spPr>
          <a:xfrm>
            <a:off x="1240436" y="4839750"/>
            <a:ext cx="6663128" cy="215444"/>
          </a:xfrm>
          <a:prstGeom prst="rect">
            <a:avLst/>
          </a:prstGeom>
          <a:noFill/>
        </p:spPr>
        <p:txBody>
          <a:bodyPr wrap="square">
            <a:spAutoFit/>
          </a:bodyPr>
          <a:lstStyle/>
          <a:p>
            <a:pPr algn="ctr"/>
            <a:r>
              <a:rPr lang="id-ID" sz="800" dirty="0"/>
              <a:t>https://www.alibabacloud.com/blog/natural-language-intelligence-building-a-language-bridge-for-business_596417</a:t>
            </a:r>
          </a:p>
        </p:txBody>
      </p:sp>
    </p:spTree>
    <p:extLst>
      <p:ext uri="{BB962C8B-B14F-4D97-AF65-F5344CB8AC3E}">
        <p14:creationId xmlns:p14="http://schemas.microsoft.com/office/powerpoint/2010/main" val="1432608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6145-E2F4-9540-451E-64E5EFFD0F65}"/>
              </a:ext>
            </a:extLst>
          </p:cNvPr>
          <p:cNvSpPr>
            <a:spLocks noGrp="1"/>
          </p:cNvSpPr>
          <p:nvPr>
            <p:ph type="title"/>
          </p:nvPr>
        </p:nvSpPr>
        <p:spPr/>
        <p:txBody>
          <a:bodyPr/>
          <a:lstStyle/>
          <a:p>
            <a:endParaRPr lang="id-ID"/>
          </a:p>
        </p:txBody>
      </p:sp>
      <p:sp>
        <p:nvSpPr>
          <p:cNvPr id="4" name="TextBox 3">
            <a:extLst>
              <a:ext uri="{FF2B5EF4-FFF2-40B4-BE49-F238E27FC236}">
                <a16:creationId xmlns:a16="http://schemas.microsoft.com/office/drawing/2014/main" id="{266E8506-DAD1-DDE8-8952-3B4BC234D940}"/>
              </a:ext>
            </a:extLst>
          </p:cNvPr>
          <p:cNvSpPr txBox="1"/>
          <p:nvPr/>
        </p:nvSpPr>
        <p:spPr>
          <a:xfrm>
            <a:off x="1240436" y="4839750"/>
            <a:ext cx="6663128" cy="215444"/>
          </a:xfrm>
          <a:prstGeom prst="rect">
            <a:avLst/>
          </a:prstGeom>
          <a:noFill/>
        </p:spPr>
        <p:txBody>
          <a:bodyPr wrap="square">
            <a:spAutoFit/>
          </a:bodyPr>
          <a:lstStyle/>
          <a:p>
            <a:pPr algn="ctr"/>
            <a:r>
              <a:rPr lang="id-ID" sz="800" dirty="0"/>
              <a:t>https://www.alibabacloud.com/blog/natural-language-intelligence-building-a-language-bridge-for-business_596417</a:t>
            </a:r>
          </a:p>
        </p:txBody>
      </p:sp>
      <p:pic>
        <p:nvPicPr>
          <p:cNvPr id="3074" name="Picture 2" descr="3">
            <a:extLst>
              <a:ext uri="{FF2B5EF4-FFF2-40B4-BE49-F238E27FC236}">
                <a16:creationId xmlns:a16="http://schemas.microsoft.com/office/drawing/2014/main" id="{0639960B-C696-A8E6-A543-001785B31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71475"/>
            <a:ext cx="878205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817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6145-E2F4-9540-451E-64E5EFFD0F65}"/>
              </a:ext>
            </a:extLst>
          </p:cNvPr>
          <p:cNvSpPr>
            <a:spLocks noGrp="1"/>
          </p:cNvSpPr>
          <p:nvPr>
            <p:ph type="title"/>
          </p:nvPr>
        </p:nvSpPr>
        <p:spPr/>
        <p:txBody>
          <a:bodyPr/>
          <a:lstStyle/>
          <a:p>
            <a:endParaRPr lang="id-ID"/>
          </a:p>
        </p:txBody>
      </p:sp>
      <p:sp>
        <p:nvSpPr>
          <p:cNvPr id="4" name="TextBox 3">
            <a:extLst>
              <a:ext uri="{FF2B5EF4-FFF2-40B4-BE49-F238E27FC236}">
                <a16:creationId xmlns:a16="http://schemas.microsoft.com/office/drawing/2014/main" id="{266E8506-DAD1-DDE8-8952-3B4BC234D940}"/>
              </a:ext>
            </a:extLst>
          </p:cNvPr>
          <p:cNvSpPr txBox="1"/>
          <p:nvPr/>
        </p:nvSpPr>
        <p:spPr>
          <a:xfrm>
            <a:off x="1240436" y="4839750"/>
            <a:ext cx="6663128" cy="215444"/>
          </a:xfrm>
          <a:prstGeom prst="rect">
            <a:avLst/>
          </a:prstGeom>
          <a:noFill/>
        </p:spPr>
        <p:txBody>
          <a:bodyPr wrap="square">
            <a:spAutoFit/>
          </a:bodyPr>
          <a:lstStyle/>
          <a:p>
            <a:pPr algn="ctr"/>
            <a:r>
              <a:rPr lang="id-ID" sz="800" dirty="0">
                <a:hlinkClick r:id="rId2"/>
              </a:rPr>
              <a:t>https://learn.microsoft.com/en-us/azure/architecture/data-guide/technology-choices/natural-language-processing</a:t>
            </a:r>
            <a:r>
              <a:rPr lang="en-US" sz="800" dirty="0"/>
              <a:t> </a:t>
            </a:r>
            <a:endParaRPr lang="id-ID" sz="800" dirty="0"/>
          </a:p>
        </p:txBody>
      </p:sp>
      <p:pic>
        <p:nvPicPr>
          <p:cNvPr id="4098" name="Picture 2" descr="Diagram that shows areas of N L P functionality like entity recognition. Various boxes list N L P annotators, models, and supported languages.">
            <a:extLst>
              <a:ext uri="{FF2B5EF4-FFF2-40B4-BE49-F238E27FC236}">
                <a16:creationId xmlns:a16="http://schemas.microsoft.com/office/drawing/2014/main" id="{AEF3E18B-7FAA-F19C-A94E-F0EA9E0D5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166" y="0"/>
            <a:ext cx="7129668" cy="483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982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6E8506-DAD1-DDE8-8952-3B4BC234D940}"/>
              </a:ext>
            </a:extLst>
          </p:cNvPr>
          <p:cNvSpPr txBox="1"/>
          <p:nvPr/>
        </p:nvSpPr>
        <p:spPr>
          <a:xfrm>
            <a:off x="1240436" y="4839750"/>
            <a:ext cx="6663128" cy="215444"/>
          </a:xfrm>
          <a:prstGeom prst="rect">
            <a:avLst/>
          </a:prstGeom>
          <a:noFill/>
        </p:spPr>
        <p:txBody>
          <a:bodyPr wrap="square">
            <a:spAutoFit/>
          </a:bodyPr>
          <a:lstStyle/>
          <a:p>
            <a:pPr algn="ctr"/>
            <a:r>
              <a:rPr lang="id-ID" sz="800" dirty="0">
                <a:hlinkClick r:id="rId2"/>
              </a:rPr>
              <a:t>https://learn.microsoft.com/en-us/azure/architecture/ai-ml/idea/large-scale-custom-natural-language-processing</a:t>
            </a:r>
            <a:r>
              <a:rPr lang="en-US" sz="800" dirty="0"/>
              <a:t> </a:t>
            </a:r>
            <a:endParaRPr lang="id-ID" sz="800" dirty="0"/>
          </a:p>
        </p:txBody>
      </p:sp>
      <p:pic>
        <p:nvPicPr>
          <p:cNvPr id="5122" name="Picture 2" descr="Diagram that shows the flow of data through an N L P pipeline. Stages include ingesting, storing, processing, and serving.">
            <a:extLst>
              <a:ext uri="{FF2B5EF4-FFF2-40B4-BE49-F238E27FC236}">
                <a16:creationId xmlns:a16="http://schemas.microsoft.com/office/drawing/2014/main" id="{5CF913F5-CE76-62F3-BDCD-C7F40FCB83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175"/>
            <a:ext cx="9144000" cy="361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826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3582-77FA-F2C1-FF6F-FBD357B3D209}"/>
              </a:ext>
            </a:extLst>
          </p:cNvPr>
          <p:cNvSpPr>
            <a:spLocks noGrp="1"/>
          </p:cNvSpPr>
          <p:nvPr>
            <p:ph type="title"/>
          </p:nvPr>
        </p:nvSpPr>
        <p:spPr/>
        <p:txBody>
          <a:bodyPr/>
          <a:lstStyle/>
          <a:p>
            <a:r>
              <a:rPr lang="en-US" dirty="0" err="1"/>
              <a:t>Tugas</a:t>
            </a:r>
            <a:endParaRPr lang="id-ID" dirty="0"/>
          </a:p>
        </p:txBody>
      </p:sp>
      <p:sp>
        <p:nvSpPr>
          <p:cNvPr id="5" name="TextBox 4">
            <a:extLst>
              <a:ext uri="{FF2B5EF4-FFF2-40B4-BE49-F238E27FC236}">
                <a16:creationId xmlns:a16="http://schemas.microsoft.com/office/drawing/2014/main" id="{6FC864E0-08E1-0376-4434-19BEBF2873FF}"/>
              </a:ext>
            </a:extLst>
          </p:cNvPr>
          <p:cNvSpPr txBox="1"/>
          <p:nvPr/>
        </p:nvSpPr>
        <p:spPr>
          <a:xfrm>
            <a:off x="655320" y="1313647"/>
            <a:ext cx="7940040" cy="2118529"/>
          </a:xfrm>
          <a:prstGeom prst="rect">
            <a:avLst/>
          </a:prstGeom>
          <a:noFill/>
        </p:spPr>
        <p:txBody>
          <a:bodyPr wrap="square">
            <a:spAutoFit/>
          </a:bodyPr>
          <a:lstStyle/>
          <a:p>
            <a:pPr marL="342900" indent="-342900">
              <a:lnSpc>
                <a:spcPct val="150000"/>
              </a:lnSpc>
              <a:buFont typeface="+mj-lt"/>
              <a:buAutoNum type="arabicPeriod"/>
            </a:pPr>
            <a:r>
              <a:rPr lang="en-US" sz="1800" dirty="0"/>
              <a:t>Cari 10 </a:t>
            </a:r>
            <a:r>
              <a:rPr lang="en-US" sz="1800" dirty="0" err="1"/>
              <a:t>jurnal</a:t>
            </a:r>
            <a:r>
              <a:rPr lang="en-US" sz="1800" dirty="0"/>
              <a:t> </a:t>
            </a:r>
            <a:r>
              <a:rPr lang="en-US" sz="1800" dirty="0" err="1"/>
              <a:t>terkait</a:t>
            </a:r>
            <a:r>
              <a:rPr lang="en-US" sz="1800" dirty="0"/>
              <a:t> </a:t>
            </a:r>
            <a:r>
              <a:rPr lang="en-US" sz="1800" dirty="0" err="1"/>
              <a:t>perkembangan</a:t>
            </a:r>
            <a:r>
              <a:rPr lang="en-US" sz="1800" dirty="0"/>
              <a:t> NLP </a:t>
            </a:r>
            <a:r>
              <a:rPr lang="en-US" sz="1800" dirty="0" err="1"/>
              <a:t>terkini</a:t>
            </a:r>
            <a:r>
              <a:rPr lang="en-US" sz="1800" dirty="0"/>
              <a:t> (5tahun </a:t>
            </a:r>
            <a:r>
              <a:rPr lang="en-US" sz="1800" dirty="0" err="1"/>
              <a:t>terakhir</a:t>
            </a:r>
            <a:r>
              <a:rPr lang="en-US" sz="1800" dirty="0"/>
              <a:t>)</a:t>
            </a:r>
          </a:p>
          <a:p>
            <a:pPr marL="342900" indent="-342900">
              <a:lnSpc>
                <a:spcPct val="150000"/>
              </a:lnSpc>
              <a:buFont typeface="+mj-lt"/>
              <a:buAutoNum type="arabicPeriod"/>
            </a:pPr>
            <a:r>
              <a:rPr lang="en-US" sz="1800" dirty="0"/>
              <a:t>Cari 10 </a:t>
            </a:r>
            <a:r>
              <a:rPr lang="en-US" sz="1800" dirty="0" err="1"/>
              <a:t>teknologi</a:t>
            </a:r>
            <a:r>
              <a:rPr lang="en-US" sz="1800" dirty="0"/>
              <a:t> NLP yang </a:t>
            </a:r>
            <a:r>
              <a:rPr lang="en-US" sz="1800" dirty="0" err="1"/>
              <a:t>yang</a:t>
            </a:r>
            <a:r>
              <a:rPr lang="en-US" sz="1800" dirty="0"/>
              <a:t> </a:t>
            </a:r>
            <a:r>
              <a:rPr lang="en-US" sz="1800" dirty="0" err="1"/>
              <a:t>telah</a:t>
            </a:r>
            <a:r>
              <a:rPr lang="en-US" sz="1800" dirty="0"/>
              <a:t> </a:t>
            </a:r>
            <a:r>
              <a:rPr lang="en-US" sz="1800" dirty="0" err="1"/>
              <a:t>diadopsi</a:t>
            </a:r>
            <a:r>
              <a:rPr lang="en-US" sz="1800" dirty="0"/>
              <a:t> oleh </a:t>
            </a:r>
            <a:r>
              <a:rPr lang="en-US" sz="1800" dirty="0" err="1"/>
              <a:t>Industri</a:t>
            </a:r>
            <a:r>
              <a:rPr lang="en-US" sz="1800" dirty="0"/>
              <a:t>/ Government/Perusahaan TI</a:t>
            </a:r>
          </a:p>
          <a:p>
            <a:pPr marL="342900" indent="-342900">
              <a:lnSpc>
                <a:spcPct val="150000"/>
              </a:lnSpc>
              <a:buFont typeface="+mj-lt"/>
              <a:buAutoNum type="arabicPeriod"/>
            </a:pPr>
            <a:r>
              <a:rPr lang="en-US" sz="1800" dirty="0" err="1"/>
              <a:t>Diskusikan</a:t>
            </a:r>
            <a:r>
              <a:rPr lang="en-US" sz="1800" dirty="0"/>
              <a:t> </a:t>
            </a:r>
            <a:r>
              <a:rPr lang="en-US" sz="1800" dirty="0" err="1"/>
              <a:t>dalam</a:t>
            </a:r>
            <a:r>
              <a:rPr lang="en-US" sz="1800" dirty="0"/>
              <a:t> Forum</a:t>
            </a:r>
          </a:p>
          <a:p>
            <a:pPr marL="342900" indent="-342900">
              <a:lnSpc>
                <a:spcPct val="150000"/>
              </a:lnSpc>
              <a:buFont typeface="+mj-lt"/>
              <a:buAutoNum type="arabicPeriod"/>
            </a:pPr>
            <a:r>
              <a:rPr lang="en-US" sz="1800" dirty="0" err="1"/>
              <a:t>Tuliskan</a:t>
            </a:r>
            <a:r>
              <a:rPr lang="en-US" sz="1800" dirty="0"/>
              <a:t> </a:t>
            </a:r>
            <a:r>
              <a:rPr lang="en-US" sz="1800" dirty="0" err="1"/>
              <a:t>dalam</a:t>
            </a:r>
            <a:r>
              <a:rPr lang="en-US" sz="1800" dirty="0"/>
              <a:t> </a:t>
            </a:r>
            <a:r>
              <a:rPr lang="en-US" sz="1800" dirty="0" err="1"/>
              <a:t>laporan</a:t>
            </a:r>
            <a:r>
              <a:rPr lang="en-US" sz="1800" dirty="0"/>
              <a:t> (</a:t>
            </a:r>
            <a:r>
              <a:rPr lang="en-US" sz="1800" dirty="0" err="1"/>
              <a:t>dikumpulkan</a:t>
            </a:r>
            <a:r>
              <a:rPr lang="en-US" sz="1800" dirty="0"/>
              <a:t> </a:t>
            </a:r>
            <a:r>
              <a:rPr lang="en-US" sz="1800" dirty="0" err="1"/>
              <a:t>saat</a:t>
            </a:r>
            <a:r>
              <a:rPr lang="en-US" sz="1800" dirty="0"/>
              <a:t> UTS)</a:t>
            </a:r>
            <a:endParaRPr lang="id-ID" sz="1800" dirty="0"/>
          </a:p>
        </p:txBody>
      </p:sp>
    </p:spTree>
    <p:extLst>
      <p:ext uri="{BB962C8B-B14F-4D97-AF65-F5344CB8AC3E}">
        <p14:creationId xmlns:p14="http://schemas.microsoft.com/office/powerpoint/2010/main" val="363433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2" name="Group 1">
            <a:extLst>
              <a:ext uri="{FF2B5EF4-FFF2-40B4-BE49-F238E27FC236}">
                <a16:creationId xmlns:a16="http://schemas.microsoft.com/office/drawing/2014/main" id="{8502718F-5841-492F-D177-50BFA1CD0C42}"/>
              </a:ext>
            </a:extLst>
          </p:cNvPr>
          <p:cNvGrpSpPr/>
          <p:nvPr/>
        </p:nvGrpSpPr>
        <p:grpSpPr>
          <a:xfrm>
            <a:off x="650240" y="2047985"/>
            <a:ext cx="7843520" cy="2430569"/>
            <a:chOff x="721360" y="2047985"/>
            <a:chExt cx="7843520" cy="2430569"/>
          </a:xfrm>
        </p:grpSpPr>
        <p:sp>
          <p:nvSpPr>
            <p:cNvPr id="3" name="Rectangle: Rounded Corners 2">
              <a:extLst>
                <a:ext uri="{FF2B5EF4-FFF2-40B4-BE49-F238E27FC236}">
                  <a16:creationId xmlns:a16="http://schemas.microsoft.com/office/drawing/2014/main" id="{0D04DC51-7035-D354-8C9A-2DB62C0A6529}"/>
                </a:ext>
              </a:extLst>
            </p:cNvPr>
            <p:cNvSpPr/>
            <p:nvPr/>
          </p:nvSpPr>
          <p:spPr>
            <a:xfrm>
              <a:off x="3627120" y="2047985"/>
              <a:ext cx="4937760" cy="2430569"/>
            </a:xfrm>
            <a:prstGeom prst="round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d-ID" dirty="0"/>
            </a:p>
          </p:txBody>
        </p:sp>
        <p:sp>
          <p:nvSpPr>
            <p:cNvPr id="4" name="Google Shape;1547;p43">
              <a:extLst>
                <a:ext uri="{FF2B5EF4-FFF2-40B4-BE49-F238E27FC236}">
                  <a16:creationId xmlns:a16="http://schemas.microsoft.com/office/drawing/2014/main" id="{104ED25C-788C-CD21-CCA7-1BB13C3F0A24}"/>
                </a:ext>
              </a:extLst>
            </p:cNvPr>
            <p:cNvSpPr/>
            <p:nvPr/>
          </p:nvSpPr>
          <p:spPr>
            <a:xfrm>
              <a:off x="907185" y="2171911"/>
              <a:ext cx="2073000" cy="2137800"/>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556;p43">
              <a:extLst>
                <a:ext uri="{FF2B5EF4-FFF2-40B4-BE49-F238E27FC236}">
                  <a16:creationId xmlns:a16="http://schemas.microsoft.com/office/drawing/2014/main" id="{8142CEFF-2DB2-B679-6E8C-87816174C14C}"/>
                </a:ext>
              </a:extLst>
            </p:cNvPr>
            <p:cNvSpPr/>
            <p:nvPr/>
          </p:nvSpPr>
          <p:spPr>
            <a:xfrm>
              <a:off x="721360" y="344904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Terima Kasih</a:t>
              </a:r>
              <a:endParaRPr sz="1900" b="1" dirty="0">
                <a:solidFill>
                  <a:schemeClr val="dk1"/>
                </a:solidFill>
                <a:latin typeface="Fira Sans Extra Condensed"/>
                <a:ea typeface="Fira Sans Extra Condensed"/>
                <a:cs typeface="Fira Sans Extra Condensed"/>
                <a:sym typeface="Fira Sans Extra Condensed"/>
              </a:endParaRPr>
            </a:p>
          </p:txBody>
        </p:sp>
        <p:sp>
          <p:nvSpPr>
            <p:cNvPr id="13" name="TextBox 12">
              <a:extLst>
                <a:ext uri="{FF2B5EF4-FFF2-40B4-BE49-F238E27FC236}">
                  <a16:creationId xmlns:a16="http://schemas.microsoft.com/office/drawing/2014/main" id="{1ED6ACBA-8C23-C430-2F68-CB643FD566DC}"/>
                </a:ext>
              </a:extLst>
            </p:cNvPr>
            <p:cNvSpPr txBox="1"/>
            <p:nvPr/>
          </p:nvSpPr>
          <p:spPr>
            <a:xfrm>
              <a:off x="3810000" y="2216830"/>
              <a:ext cx="4572000" cy="2092881"/>
            </a:xfrm>
            <a:prstGeom prst="rect">
              <a:avLst/>
            </a:prstGeom>
            <a:noFill/>
          </p:spPr>
          <p:txBody>
            <a:bodyPr wrap="square">
              <a:spAutoFit/>
            </a:bodyPr>
            <a:lstStyle/>
            <a:p>
              <a:pPr>
                <a:spcAft>
                  <a:spcPts val="1200"/>
                </a:spcAft>
                <a:buNone/>
              </a:pPr>
              <a:r>
                <a:rPr lang="en-US" sz="1800" dirty="0"/>
                <a:t>Sajarwo Anggai</a:t>
              </a:r>
            </a:p>
            <a:p>
              <a:pPr>
                <a:spcAft>
                  <a:spcPts val="1200"/>
                </a:spcAft>
                <a:buNone/>
              </a:pPr>
              <a:r>
                <a:rPr lang="en-US" sz="1800" dirty="0" err="1"/>
                <a:t>Dosen</a:t>
              </a:r>
              <a:r>
                <a:rPr lang="en-US" sz="1800" dirty="0"/>
                <a:t> – Universitas </a:t>
              </a:r>
              <a:r>
                <a:rPr lang="en-US" sz="1800" dirty="0" err="1"/>
                <a:t>Pamulang</a:t>
              </a:r>
              <a:endParaRPr lang="en-US" sz="1800" dirty="0"/>
            </a:p>
            <a:p>
              <a:pPr>
                <a:spcAft>
                  <a:spcPts val="1200"/>
                </a:spcAft>
                <a:buNone/>
              </a:pPr>
              <a:r>
                <a:rPr lang="en-US" sz="1800" dirty="0"/>
                <a:t>NIDN	: 0421108703</a:t>
              </a:r>
            </a:p>
            <a:p>
              <a:pPr>
                <a:spcAft>
                  <a:spcPts val="1200"/>
                </a:spcAft>
                <a:buNone/>
              </a:pPr>
              <a:r>
                <a:rPr lang="en-US" sz="1800" dirty="0"/>
                <a:t>Email	: </a:t>
              </a:r>
              <a:r>
                <a:rPr lang="en-US" sz="1800" dirty="0">
                  <a:hlinkClick r:id="rId4"/>
                </a:rPr>
                <a:t>dosen02832@unpam.ac.id</a:t>
              </a:r>
              <a:r>
                <a:rPr lang="en-US" sz="1800" dirty="0"/>
                <a:t> </a:t>
              </a:r>
            </a:p>
            <a:p>
              <a:pPr>
                <a:spcAft>
                  <a:spcPts val="1200"/>
                </a:spcAft>
                <a:buNone/>
              </a:pPr>
              <a:r>
                <a:rPr lang="en-US" sz="1800" dirty="0"/>
                <a:t>WA 	: 08977406656</a:t>
              </a:r>
            </a:p>
          </p:txBody>
        </p:sp>
      </p:grpSp>
      <p:grpSp>
        <p:nvGrpSpPr>
          <p:cNvPr id="14" name="Group 13">
            <a:extLst>
              <a:ext uri="{FF2B5EF4-FFF2-40B4-BE49-F238E27FC236}">
                <a16:creationId xmlns:a16="http://schemas.microsoft.com/office/drawing/2014/main" id="{CB40ACBA-8D8C-566F-7F4F-61A007F0D3EE}"/>
              </a:ext>
            </a:extLst>
          </p:cNvPr>
          <p:cNvGrpSpPr/>
          <p:nvPr/>
        </p:nvGrpSpPr>
        <p:grpSpPr>
          <a:xfrm>
            <a:off x="2565014" y="159613"/>
            <a:ext cx="4539248" cy="959979"/>
            <a:chOff x="2881580" y="22161"/>
            <a:chExt cx="4539248" cy="959979"/>
          </a:xfrm>
        </p:grpSpPr>
        <p:pic>
          <p:nvPicPr>
            <p:cNvPr id="15" name="Picture 2">
              <a:extLst>
                <a:ext uri="{FF2B5EF4-FFF2-40B4-BE49-F238E27FC236}">
                  <a16:creationId xmlns:a16="http://schemas.microsoft.com/office/drawing/2014/main" id="{C22E36EF-6392-D089-64AC-0EA89E929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80" y="22161"/>
              <a:ext cx="959979" cy="9599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2E0F8B-965F-1A37-2780-7CF735E540F9}"/>
                </a:ext>
              </a:extLst>
            </p:cNvPr>
            <p:cNvSpPr txBox="1"/>
            <p:nvPr/>
          </p:nvSpPr>
          <p:spPr>
            <a:xfrm>
              <a:off x="3969471" y="85590"/>
              <a:ext cx="3428872" cy="707886"/>
            </a:xfrm>
            <a:prstGeom prst="rect">
              <a:avLst/>
            </a:prstGeom>
            <a:noFill/>
          </p:spPr>
          <p:txBody>
            <a:bodyPr wrap="square" rtlCol="0">
              <a:spAutoFit/>
            </a:bodyPr>
            <a:lstStyle/>
            <a:p>
              <a:pPr algn="ctr"/>
              <a:r>
                <a:rPr lang="en-US" sz="2000" dirty="0"/>
                <a:t>Universitas </a:t>
              </a:r>
              <a:r>
                <a:rPr lang="en-US" sz="2000" dirty="0" err="1"/>
                <a:t>Pamulang</a:t>
              </a:r>
              <a:endParaRPr lang="en-US" sz="2000" dirty="0"/>
            </a:p>
            <a:p>
              <a:pPr algn="ctr"/>
              <a:r>
                <a:rPr lang="en-US" sz="2000" dirty="0"/>
                <a:t>Prodi Teknik </a:t>
              </a:r>
              <a:r>
                <a:rPr lang="en-US" sz="2000" dirty="0" err="1"/>
                <a:t>Informatika</a:t>
              </a:r>
              <a:r>
                <a:rPr lang="en-US" sz="2000" dirty="0"/>
                <a:t> S-2</a:t>
              </a:r>
              <a:endParaRPr lang="id-ID" sz="2000" dirty="0"/>
            </a:p>
          </p:txBody>
        </p:sp>
        <p:cxnSp>
          <p:nvCxnSpPr>
            <p:cNvPr id="17" name="Straight Connector 16">
              <a:extLst>
                <a:ext uri="{FF2B5EF4-FFF2-40B4-BE49-F238E27FC236}">
                  <a16:creationId xmlns:a16="http://schemas.microsoft.com/office/drawing/2014/main" id="{4DAD29BC-83B4-75E9-A529-4F2DB031753B}"/>
                </a:ext>
              </a:extLst>
            </p:cNvPr>
            <p:cNvCxnSpPr>
              <a:cxnSpLocks/>
            </p:cNvCxnSpPr>
            <p:nvPr/>
          </p:nvCxnSpPr>
          <p:spPr>
            <a:xfrm>
              <a:off x="3991957" y="844276"/>
              <a:ext cx="3428871" cy="0"/>
            </a:xfrm>
            <a:prstGeom prst="line">
              <a:avLst/>
            </a:prstGeom>
            <a:ln w="38100"/>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d-ID" b="0" i="0" dirty="0" err="1">
                <a:solidFill>
                  <a:srgbClr val="161616"/>
                </a:solidFill>
                <a:effectLst/>
                <a:latin typeface="IBM Plex Sans" panose="020B0503050203000203" pitchFamily="34" charset="0"/>
              </a:rPr>
              <a:t>What</a:t>
            </a:r>
            <a:r>
              <a:rPr lang="id-ID" b="0" i="0" dirty="0">
                <a:solidFill>
                  <a:srgbClr val="161616"/>
                </a:solidFill>
                <a:effectLst/>
                <a:latin typeface="IBM Plex Sans" panose="020B0503050203000203" pitchFamily="34" charset="0"/>
              </a:rPr>
              <a:t> </a:t>
            </a:r>
            <a:r>
              <a:rPr lang="id-ID" b="0" i="0" dirty="0" err="1">
                <a:solidFill>
                  <a:srgbClr val="161616"/>
                </a:solidFill>
                <a:effectLst/>
                <a:latin typeface="IBM Plex Sans" panose="020B0503050203000203" pitchFamily="34" charset="0"/>
              </a:rPr>
              <a:t>is</a:t>
            </a:r>
            <a:r>
              <a:rPr lang="id-ID" b="0" i="0" dirty="0">
                <a:solidFill>
                  <a:srgbClr val="161616"/>
                </a:solidFill>
                <a:effectLst/>
                <a:latin typeface="IBM Plex Sans" panose="020B0503050203000203" pitchFamily="34" charset="0"/>
              </a:rPr>
              <a:t> NLP</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3293209"/>
          </a:xfrm>
          <a:prstGeom prst="rect">
            <a:avLst/>
          </a:prstGeom>
          <a:noFill/>
        </p:spPr>
        <p:txBody>
          <a:bodyPr wrap="square">
            <a:spAutoFit/>
          </a:bodyPr>
          <a:lstStyle/>
          <a:p>
            <a:pPr algn="just" fontAlgn="base"/>
            <a:r>
              <a:rPr lang="en-US" sz="1600" b="0" i="0" dirty="0">
                <a:solidFill>
                  <a:srgbClr val="161616"/>
                </a:solidFill>
                <a:effectLst/>
                <a:latin typeface="IBM Plex Sans" panose="020B0503050203000203" pitchFamily="34" charset="0"/>
              </a:rPr>
              <a:t>NLP enables computers and digital devices to recognize, understand and generate text and speech by combining computational linguistics—the rule-based modeling of human language—together with statistical modeling, </a:t>
            </a:r>
            <a:r>
              <a:rPr lang="en-US" sz="1600" b="0" i="0" u="none" strike="noStrike" dirty="0">
                <a:solidFill>
                  <a:srgbClr val="0062FE"/>
                </a:solidFill>
                <a:effectLst/>
                <a:latin typeface="inherit"/>
                <a:hlinkClick r:id="rId3"/>
              </a:rPr>
              <a:t>machine learning (ML)</a:t>
            </a:r>
            <a:r>
              <a:rPr lang="en-US" sz="1600" b="0" i="0" dirty="0">
                <a:solidFill>
                  <a:srgbClr val="161616"/>
                </a:solidFill>
                <a:effectLst/>
                <a:latin typeface="IBM Plex Sans" panose="020B0503050203000203" pitchFamily="34" charset="0"/>
              </a:rPr>
              <a:t> and deep learning. </a:t>
            </a:r>
          </a:p>
          <a:p>
            <a:pPr algn="just" fontAlgn="base"/>
            <a:endParaRPr lang="en-US" sz="1600" b="0" i="0" dirty="0">
              <a:solidFill>
                <a:srgbClr val="161616"/>
              </a:solidFill>
              <a:effectLst/>
              <a:latin typeface="IBM Plex Sans" panose="020B0503050203000203" pitchFamily="34" charset="0"/>
            </a:endParaRPr>
          </a:p>
          <a:p>
            <a:pPr algn="just" fontAlgn="base"/>
            <a:r>
              <a:rPr lang="en-US" sz="1600" b="0" i="0" dirty="0">
                <a:solidFill>
                  <a:srgbClr val="161616"/>
                </a:solidFill>
                <a:effectLst/>
                <a:latin typeface="IBM Plex Sans" panose="020B0503050203000203" pitchFamily="34" charset="0"/>
              </a:rPr>
              <a:t>NLP research has enabled the era of generative AI, from the communication skills of </a:t>
            </a:r>
            <a:r>
              <a:rPr lang="en-US" sz="1600" b="0" i="0" u="none" strike="noStrike" dirty="0">
                <a:solidFill>
                  <a:srgbClr val="0062FE"/>
                </a:solidFill>
                <a:effectLst/>
                <a:latin typeface="inherit"/>
                <a:hlinkClick r:id="rId4"/>
              </a:rPr>
              <a:t>large language models (LLMs)</a:t>
            </a:r>
            <a:r>
              <a:rPr lang="en-US" sz="1600" b="0" i="0" dirty="0">
                <a:solidFill>
                  <a:srgbClr val="161616"/>
                </a:solidFill>
                <a:effectLst/>
                <a:latin typeface="IBM Plex Sans" panose="020B0503050203000203" pitchFamily="34" charset="0"/>
              </a:rPr>
              <a:t> to the ability of image generation models to understand requests. NLP is already part of everyday life for many, powering search engines, prompting </a:t>
            </a:r>
            <a:r>
              <a:rPr lang="en-US" sz="1600" b="0" i="0" u="none" strike="noStrike" dirty="0">
                <a:solidFill>
                  <a:srgbClr val="0062FE"/>
                </a:solidFill>
                <a:effectLst/>
                <a:latin typeface="inherit"/>
                <a:hlinkClick r:id="rId5"/>
              </a:rPr>
              <a:t>chatbots for customer service</a:t>
            </a:r>
            <a:r>
              <a:rPr lang="en-US" sz="1600" b="0" i="0" dirty="0">
                <a:solidFill>
                  <a:srgbClr val="161616"/>
                </a:solidFill>
                <a:effectLst/>
                <a:latin typeface="IBM Plex Sans" panose="020B0503050203000203" pitchFamily="34" charset="0"/>
              </a:rPr>
              <a:t> with spoken commands, voice-operated GPS systems and </a:t>
            </a:r>
            <a:r>
              <a:rPr lang="en-US" sz="1600" b="0" i="0" u="none" strike="noStrike" dirty="0">
                <a:solidFill>
                  <a:srgbClr val="0062FE"/>
                </a:solidFill>
                <a:effectLst/>
                <a:latin typeface="inherit"/>
                <a:hlinkClick r:id="rId6"/>
              </a:rPr>
              <a:t>digital assistants</a:t>
            </a:r>
            <a:r>
              <a:rPr lang="en-US" sz="1600" b="0" i="0" dirty="0">
                <a:solidFill>
                  <a:srgbClr val="161616"/>
                </a:solidFill>
                <a:effectLst/>
                <a:latin typeface="IBM Plex Sans" panose="020B0503050203000203" pitchFamily="34" charset="0"/>
              </a:rPr>
              <a:t> on smartphones.</a:t>
            </a:r>
          </a:p>
          <a:p>
            <a:pPr algn="just" fontAlgn="base"/>
            <a:br>
              <a:rPr lang="en-US" sz="1600" b="0" i="0" dirty="0">
                <a:solidFill>
                  <a:srgbClr val="161616"/>
                </a:solidFill>
                <a:effectLst/>
                <a:latin typeface="IBM Plex Sans" panose="020B0503050203000203" pitchFamily="34" charset="0"/>
              </a:rPr>
            </a:br>
            <a:r>
              <a:rPr lang="en-US" sz="1600" b="0" i="0" dirty="0">
                <a:solidFill>
                  <a:srgbClr val="161616"/>
                </a:solidFill>
                <a:effectLst/>
                <a:latin typeface="IBM Plex Sans" panose="020B0503050203000203" pitchFamily="34" charset="0"/>
              </a:rPr>
              <a:t>NLP also plays a growing role in enterprise solutions that help streamline and automate business operations, increase employee productivity and simplify mission-critical business processes.</a:t>
            </a:r>
          </a:p>
        </p:txBody>
      </p:sp>
    </p:spTree>
    <p:extLst>
      <p:ext uri="{BB962C8B-B14F-4D97-AF65-F5344CB8AC3E}">
        <p14:creationId xmlns:p14="http://schemas.microsoft.com/office/powerpoint/2010/main" val="3189449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id-ID" b="0" i="0" dirty="0" err="1">
                <a:solidFill>
                  <a:srgbClr val="161616"/>
                </a:solidFill>
                <a:effectLst/>
                <a:latin typeface="IBM Plex Sans" panose="020B0503050203000203" pitchFamily="34" charset="0"/>
              </a:rPr>
              <a:t>How</a:t>
            </a:r>
            <a:r>
              <a:rPr lang="id-ID" b="0" i="0" dirty="0">
                <a:solidFill>
                  <a:srgbClr val="161616"/>
                </a:solidFill>
                <a:effectLst/>
                <a:latin typeface="IBM Plex Sans" panose="020B0503050203000203" pitchFamily="34" charset="0"/>
              </a:rPr>
              <a:t> NLP </a:t>
            </a:r>
            <a:r>
              <a:rPr lang="id-ID" b="0" i="0" dirty="0" err="1">
                <a:solidFill>
                  <a:srgbClr val="161616"/>
                </a:solidFill>
                <a:effectLst/>
                <a:latin typeface="IBM Plex Sans" panose="020B0503050203000203" pitchFamily="34" charset="0"/>
              </a:rPr>
              <a:t>works</a:t>
            </a:r>
            <a:r>
              <a:rPr lang="en-US" b="0" i="0" dirty="0">
                <a:solidFill>
                  <a:srgbClr val="161616"/>
                </a:solidFill>
                <a:effectLst/>
                <a:latin typeface="IBM Plex Sans" panose="020B0503050203000203" pitchFamily="34" charset="0"/>
              </a:rPr>
              <a:t>?</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2862322"/>
          </a:xfrm>
          <a:prstGeom prst="rect">
            <a:avLst/>
          </a:prstGeom>
          <a:noFill/>
        </p:spPr>
        <p:txBody>
          <a:bodyPr wrap="square">
            <a:spAutoFit/>
          </a:bodyPr>
          <a:lstStyle/>
          <a:p>
            <a:pPr algn="just" fontAlgn="base"/>
            <a:r>
              <a:rPr lang="en-US" sz="2000" b="0" i="0" dirty="0">
                <a:solidFill>
                  <a:srgbClr val="161616"/>
                </a:solidFill>
                <a:effectLst/>
                <a:latin typeface="IBM Plex Sans" panose="020B0503050203000203" pitchFamily="34" charset="0"/>
              </a:rPr>
              <a:t>NLP combines the power of computational linguistics together with machine learning algorithms and deep learning. Computational linguistics is a discipline of linguistics that uses data science to analyze language and speech. It includes two main types of analysis: syntactical analysis and semantical analysis. Syntactical analysis determines the meaning of a word, phrase or sentence by parsing the syntax of the words and applying preprogrammed rules of grammar. Semantical analysis uses the syntactic output to draw meaning from the words and interpret their meaning within the sentence structure. </a:t>
            </a:r>
            <a:endParaRPr lang="en-US" sz="1600" b="0" i="0"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19938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9EDF-218C-9761-6762-942AB59C3103}"/>
              </a:ext>
            </a:extLst>
          </p:cNvPr>
          <p:cNvSpPr>
            <a:spLocks noGrp="1"/>
          </p:cNvSpPr>
          <p:nvPr>
            <p:ph type="title"/>
          </p:nvPr>
        </p:nvSpPr>
        <p:spPr/>
        <p:txBody>
          <a:bodyPr/>
          <a:lstStyle/>
          <a:p>
            <a:endParaRPr lang="id-ID"/>
          </a:p>
        </p:txBody>
      </p:sp>
      <p:pic>
        <p:nvPicPr>
          <p:cNvPr id="1026" name="Picture 2" descr="deep-learning-nlp-applications">
            <a:extLst>
              <a:ext uri="{FF2B5EF4-FFF2-40B4-BE49-F238E27FC236}">
                <a16:creationId xmlns:a16="http://schemas.microsoft.com/office/drawing/2014/main" id="{7428EEF8-28A2-295B-4A7B-8525FD79C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2F8C9B-D8F6-D1E0-C2B9-413A744EB226}"/>
              </a:ext>
            </a:extLst>
          </p:cNvPr>
          <p:cNvSpPr txBox="1"/>
          <p:nvPr/>
        </p:nvSpPr>
        <p:spPr>
          <a:xfrm>
            <a:off x="1768839" y="4822903"/>
            <a:ext cx="5606321" cy="215444"/>
          </a:xfrm>
          <a:prstGeom prst="rect">
            <a:avLst/>
          </a:prstGeom>
          <a:noFill/>
        </p:spPr>
        <p:txBody>
          <a:bodyPr wrap="square">
            <a:spAutoFit/>
          </a:bodyPr>
          <a:lstStyle/>
          <a:p>
            <a:pPr algn="ctr"/>
            <a:r>
              <a:rPr lang="id-ID" sz="800" dirty="0">
                <a:hlinkClick r:id="rId3"/>
              </a:rPr>
              <a:t>https://www.xenonstack.com/blog/natural-language-processing</a:t>
            </a:r>
            <a:r>
              <a:rPr lang="en-US" sz="800" dirty="0"/>
              <a:t> </a:t>
            </a:r>
            <a:endParaRPr lang="id-ID" sz="800" dirty="0"/>
          </a:p>
        </p:txBody>
      </p:sp>
    </p:spTree>
    <p:extLst>
      <p:ext uri="{BB962C8B-B14F-4D97-AF65-F5344CB8AC3E}">
        <p14:creationId xmlns:p14="http://schemas.microsoft.com/office/powerpoint/2010/main" val="769110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990D-F0BA-FC40-111C-AD3E232903C4}"/>
              </a:ext>
            </a:extLst>
          </p:cNvPr>
          <p:cNvSpPr>
            <a:spLocks noGrp="1"/>
          </p:cNvSpPr>
          <p:nvPr>
            <p:ph type="title"/>
          </p:nvPr>
        </p:nvSpPr>
        <p:spPr/>
        <p:txBody>
          <a:bodyPr/>
          <a:lstStyle/>
          <a:p>
            <a:r>
              <a:rPr lang="en-US" dirty="0"/>
              <a:t>NLP Pipeline</a:t>
            </a:r>
            <a:endParaRPr lang="id-ID" dirty="0"/>
          </a:p>
        </p:txBody>
      </p:sp>
      <p:graphicFrame>
        <p:nvGraphicFramePr>
          <p:cNvPr id="5" name="Diagram 4">
            <a:extLst>
              <a:ext uri="{FF2B5EF4-FFF2-40B4-BE49-F238E27FC236}">
                <a16:creationId xmlns:a16="http://schemas.microsoft.com/office/drawing/2014/main" id="{DD2C3471-7268-8F03-BEDD-7896BB5FDF0F}"/>
              </a:ext>
            </a:extLst>
          </p:cNvPr>
          <p:cNvGraphicFramePr/>
          <p:nvPr>
            <p:extLst>
              <p:ext uri="{D42A27DB-BD31-4B8C-83A1-F6EECF244321}">
                <p14:modId xmlns:p14="http://schemas.microsoft.com/office/powerpoint/2010/main" val="3141844052"/>
              </p:ext>
            </p:extLst>
          </p:nvPr>
        </p:nvGraphicFramePr>
        <p:xfrm>
          <a:off x="273570" y="731355"/>
          <a:ext cx="8596859" cy="1753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F6B5C68-731B-DC0E-7D99-6EB930B93F5F}"/>
              </a:ext>
            </a:extLst>
          </p:cNvPr>
          <p:cNvSpPr txBox="1"/>
          <p:nvPr/>
        </p:nvSpPr>
        <p:spPr>
          <a:xfrm>
            <a:off x="109303" y="2337482"/>
            <a:ext cx="1801941" cy="2123658"/>
          </a:xfrm>
          <a:prstGeom prst="rect">
            <a:avLst/>
          </a:prstGeom>
          <a:noFill/>
        </p:spPr>
        <p:txBody>
          <a:bodyPr wrap="square">
            <a:spAutoFit/>
          </a:bodyPr>
          <a:lstStyle/>
          <a:p>
            <a:pPr marL="171450" indent="-171450">
              <a:buFont typeface="Arial" panose="020B0604020202020204" pitchFamily="34" charset="0"/>
              <a:buChar char="•"/>
            </a:pPr>
            <a:r>
              <a:rPr lang="en-US" sz="1200" dirty="0"/>
              <a:t>Segmentation/ </a:t>
            </a:r>
            <a:r>
              <a:rPr lang="id-ID" sz="1200" dirty="0" err="1"/>
              <a:t>Tokenization</a:t>
            </a:r>
            <a:endParaRPr lang="en-US" sz="1200" dirty="0"/>
          </a:p>
          <a:p>
            <a:pPr marL="171450" indent="-171450">
              <a:buFont typeface="Arial" panose="020B0604020202020204" pitchFamily="34" charset="0"/>
              <a:buChar char="•"/>
            </a:pPr>
            <a:r>
              <a:rPr lang="en-US" sz="1200" dirty="0"/>
              <a:t>Normalization/ </a:t>
            </a:r>
            <a:r>
              <a:rPr lang="id-ID" sz="1200" dirty="0" err="1"/>
              <a:t>Lowercasing</a:t>
            </a:r>
            <a:endParaRPr lang="en-US" sz="1200" dirty="0"/>
          </a:p>
          <a:p>
            <a:pPr marL="171450" indent="-171450">
              <a:buFont typeface="Arial" panose="020B0604020202020204" pitchFamily="34" charset="0"/>
              <a:buChar char="•"/>
            </a:pPr>
            <a:r>
              <a:rPr lang="id-ID" sz="1200" dirty="0" err="1"/>
              <a:t>Stopword</a:t>
            </a:r>
            <a:r>
              <a:rPr lang="id-ID" sz="1200" dirty="0"/>
              <a:t> </a:t>
            </a:r>
            <a:r>
              <a:rPr lang="id-ID" sz="1200" dirty="0" err="1"/>
              <a:t>Removal</a:t>
            </a:r>
            <a:endParaRPr lang="en-US" sz="1200" dirty="0"/>
          </a:p>
          <a:p>
            <a:pPr marL="171450" indent="-171450">
              <a:buFont typeface="Arial" panose="020B0604020202020204" pitchFamily="34" charset="0"/>
              <a:buChar char="•"/>
            </a:pPr>
            <a:r>
              <a:rPr lang="en-US" sz="1200" dirty="0"/>
              <a:t>Punctuation Removal</a:t>
            </a:r>
          </a:p>
          <a:p>
            <a:pPr marL="171450" indent="-171450">
              <a:buFont typeface="Arial" panose="020B0604020202020204" pitchFamily="34" charset="0"/>
              <a:buChar char="•"/>
            </a:pPr>
            <a:r>
              <a:rPr lang="id-ID" sz="1200" dirty="0" err="1"/>
              <a:t>Stemming</a:t>
            </a:r>
            <a:r>
              <a:rPr lang="en-US" sz="1200" dirty="0"/>
              <a:t>/</a:t>
            </a:r>
            <a:r>
              <a:rPr lang="id-ID" sz="1200" dirty="0"/>
              <a:t> </a:t>
            </a:r>
            <a:r>
              <a:rPr lang="id-ID" sz="1200" dirty="0" err="1"/>
              <a:t>Lemmatization</a:t>
            </a:r>
            <a:endParaRPr lang="en-US" sz="1200" dirty="0"/>
          </a:p>
          <a:p>
            <a:pPr marL="171450" indent="-171450">
              <a:buFont typeface="Arial" panose="020B0604020202020204" pitchFamily="34" charset="0"/>
              <a:buChar char="•"/>
            </a:pPr>
            <a:r>
              <a:rPr lang="en-US" sz="1200" dirty="0" err="1"/>
              <a:t>Depedency</a:t>
            </a:r>
            <a:r>
              <a:rPr lang="en-US" sz="1200" dirty="0"/>
              <a:t> parsing</a:t>
            </a:r>
          </a:p>
          <a:p>
            <a:pPr marL="171450" indent="-171450">
              <a:buFont typeface="Arial" panose="020B0604020202020204" pitchFamily="34" charset="0"/>
              <a:buChar char="•"/>
            </a:pPr>
            <a:r>
              <a:rPr lang="id-ID" sz="1200" dirty="0" err="1"/>
              <a:t>Part-of-Speech</a:t>
            </a:r>
            <a:r>
              <a:rPr lang="id-ID" sz="1200" dirty="0"/>
              <a:t> </a:t>
            </a:r>
            <a:r>
              <a:rPr lang="id-ID" sz="1200" dirty="0" err="1"/>
              <a:t>Tagging</a:t>
            </a:r>
            <a:endParaRPr lang="en-US" sz="1200" dirty="0"/>
          </a:p>
        </p:txBody>
      </p:sp>
      <p:sp>
        <p:nvSpPr>
          <p:cNvPr id="8" name="TextBox 7">
            <a:extLst>
              <a:ext uri="{FF2B5EF4-FFF2-40B4-BE49-F238E27FC236}">
                <a16:creationId xmlns:a16="http://schemas.microsoft.com/office/drawing/2014/main" id="{E267684F-38A6-8693-1DD9-F8DAF61B8B24}"/>
              </a:ext>
            </a:extLst>
          </p:cNvPr>
          <p:cNvSpPr txBox="1"/>
          <p:nvPr/>
        </p:nvSpPr>
        <p:spPr>
          <a:xfrm>
            <a:off x="1984947" y="2351535"/>
            <a:ext cx="1694511" cy="830997"/>
          </a:xfrm>
          <a:prstGeom prst="rect">
            <a:avLst/>
          </a:prstGeom>
          <a:noFill/>
        </p:spPr>
        <p:txBody>
          <a:bodyPr wrap="square">
            <a:spAutoFit/>
          </a:bodyPr>
          <a:lstStyle/>
          <a:p>
            <a:pPr marL="171450" indent="-171450">
              <a:buFont typeface="Arial" panose="020B0604020202020204" pitchFamily="34" charset="0"/>
              <a:buChar char="•"/>
            </a:pPr>
            <a:r>
              <a:rPr lang="id-ID" sz="1200" dirty="0" err="1"/>
              <a:t>Bag</a:t>
            </a:r>
            <a:r>
              <a:rPr lang="id-ID" sz="1200" dirty="0"/>
              <a:t> </a:t>
            </a:r>
            <a:r>
              <a:rPr lang="id-ID" sz="1200" dirty="0" err="1"/>
              <a:t>of</a:t>
            </a:r>
            <a:r>
              <a:rPr lang="id-ID" sz="1200" dirty="0"/>
              <a:t> </a:t>
            </a:r>
            <a:r>
              <a:rPr lang="id-ID" sz="1200" dirty="0" err="1"/>
              <a:t>Words</a:t>
            </a:r>
            <a:r>
              <a:rPr lang="id-ID" sz="1200" dirty="0"/>
              <a:t> (</a:t>
            </a:r>
            <a:r>
              <a:rPr lang="id-ID" sz="1200" dirty="0" err="1"/>
              <a:t>BoW</a:t>
            </a:r>
            <a:r>
              <a:rPr lang="id-ID" sz="1200" dirty="0"/>
              <a:t>)</a:t>
            </a:r>
            <a:endParaRPr lang="en-US" sz="1200" dirty="0"/>
          </a:p>
          <a:p>
            <a:pPr marL="171450" indent="-171450">
              <a:buFont typeface="Arial" panose="020B0604020202020204" pitchFamily="34" charset="0"/>
              <a:buChar char="•"/>
            </a:pPr>
            <a:r>
              <a:rPr lang="id-ID" sz="1200" dirty="0"/>
              <a:t>TF-IDF</a:t>
            </a:r>
            <a:endParaRPr lang="en-US" sz="1200" dirty="0"/>
          </a:p>
          <a:p>
            <a:pPr marL="171450" indent="-171450">
              <a:buFont typeface="Arial" panose="020B0604020202020204" pitchFamily="34" charset="0"/>
              <a:buChar char="•"/>
            </a:pPr>
            <a:r>
              <a:rPr lang="id-ID" sz="1200" dirty="0"/>
              <a:t>Word </a:t>
            </a:r>
            <a:r>
              <a:rPr lang="id-ID" sz="1200" dirty="0" err="1"/>
              <a:t>Embeddings</a:t>
            </a:r>
            <a:endParaRPr lang="id-ID" sz="1200" dirty="0"/>
          </a:p>
        </p:txBody>
      </p:sp>
      <p:sp>
        <p:nvSpPr>
          <p:cNvPr id="9" name="TextBox 8">
            <a:extLst>
              <a:ext uri="{FF2B5EF4-FFF2-40B4-BE49-F238E27FC236}">
                <a16:creationId xmlns:a16="http://schemas.microsoft.com/office/drawing/2014/main" id="{9C61D77E-11BA-D18F-5C14-9965D3D73460}"/>
              </a:ext>
            </a:extLst>
          </p:cNvPr>
          <p:cNvSpPr txBox="1"/>
          <p:nvPr/>
        </p:nvSpPr>
        <p:spPr>
          <a:xfrm>
            <a:off x="3843728" y="2340917"/>
            <a:ext cx="1694513" cy="461665"/>
          </a:xfrm>
          <a:prstGeom prst="rect">
            <a:avLst/>
          </a:prstGeom>
          <a:noFill/>
        </p:spPr>
        <p:txBody>
          <a:bodyPr wrap="square">
            <a:spAutoFit/>
          </a:bodyPr>
          <a:lstStyle/>
          <a:p>
            <a:pPr marL="171450" indent="-171450">
              <a:buFont typeface="Arial" panose="020B0604020202020204" pitchFamily="34" charset="0"/>
              <a:buChar char="•"/>
            </a:pPr>
            <a:r>
              <a:rPr lang="en-US" sz="1200" dirty="0"/>
              <a:t>Machine Learning</a:t>
            </a:r>
          </a:p>
          <a:p>
            <a:pPr marL="171450" indent="-171450">
              <a:buFont typeface="Arial" panose="020B0604020202020204" pitchFamily="34" charset="0"/>
              <a:buChar char="•"/>
            </a:pPr>
            <a:r>
              <a:rPr lang="en-US" sz="1200" dirty="0"/>
              <a:t>Deep Learning</a:t>
            </a:r>
            <a:endParaRPr lang="id-ID" sz="1200" dirty="0"/>
          </a:p>
        </p:txBody>
      </p:sp>
      <p:sp>
        <p:nvSpPr>
          <p:cNvPr id="10" name="TextBox 9">
            <a:extLst>
              <a:ext uri="{FF2B5EF4-FFF2-40B4-BE49-F238E27FC236}">
                <a16:creationId xmlns:a16="http://schemas.microsoft.com/office/drawing/2014/main" id="{B4469D43-6D24-5DE4-083A-8D51EA3709D3}"/>
              </a:ext>
            </a:extLst>
          </p:cNvPr>
          <p:cNvSpPr txBox="1"/>
          <p:nvPr/>
        </p:nvSpPr>
        <p:spPr>
          <a:xfrm>
            <a:off x="5702510" y="2337482"/>
            <a:ext cx="1530246" cy="646331"/>
          </a:xfrm>
          <a:prstGeom prst="rect">
            <a:avLst/>
          </a:prstGeom>
          <a:noFill/>
        </p:spPr>
        <p:txBody>
          <a:bodyPr wrap="square">
            <a:spAutoFit/>
          </a:bodyPr>
          <a:lstStyle/>
          <a:p>
            <a:pPr marL="171450" indent="-171450">
              <a:buFont typeface="Arial" panose="020B0604020202020204" pitchFamily="34" charset="0"/>
              <a:buChar char="•"/>
            </a:pPr>
            <a:r>
              <a:rPr lang="en-US" sz="1200" dirty="0"/>
              <a:t>Prediction</a:t>
            </a:r>
          </a:p>
          <a:p>
            <a:pPr marL="171450" indent="-171450">
              <a:buFont typeface="Arial" panose="020B0604020202020204" pitchFamily="34" charset="0"/>
              <a:buChar char="•"/>
            </a:pPr>
            <a:r>
              <a:rPr lang="id-ID" sz="1200" dirty="0" err="1"/>
              <a:t>Evaluation</a:t>
            </a:r>
            <a:endParaRPr lang="en-US" sz="1200" dirty="0"/>
          </a:p>
          <a:p>
            <a:pPr marL="171450" indent="-171450">
              <a:buFont typeface="Arial" panose="020B0604020202020204" pitchFamily="34" charset="0"/>
              <a:buChar char="•"/>
            </a:pPr>
            <a:r>
              <a:rPr lang="id-ID" sz="1200" dirty="0"/>
              <a:t>Fine-Tuning</a:t>
            </a:r>
          </a:p>
        </p:txBody>
      </p:sp>
      <p:sp>
        <p:nvSpPr>
          <p:cNvPr id="11" name="TextBox 10">
            <a:extLst>
              <a:ext uri="{FF2B5EF4-FFF2-40B4-BE49-F238E27FC236}">
                <a16:creationId xmlns:a16="http://schemas.microsoft.com/office/drawing/2014/main" id="{A95D8D42-86C8-DF66-5051-A6B867A807BC}"/>
              </a:ext>
            </a:extLst>
          </p:cNvPr>
          <p:cNvSpPr txBox="1"/>
          <p:nvPr/>
        </p:nvSpPr>
        <p:spPr>
          <a:xfrm>
            <a:off x="7504451" y="2279156"/>
            <a:ext cx="1530246" cy="646331"/>
          </a:xfrm>
          <a:prstGeom prst="rect">
            <a:avLst/>
          </a:prstGeom>
          <a:noFill/>
        </p:spPr>
        <p:txBody>
          <a:bodyPr wrap="square">
            <a:spAutoFit/>
          </a:bodyPr>
          <a:lstStyle/>
          <a:p>
            <a:pPr marL="171450" indent="-171450">
              <a:buFont typeface="Arial" panose="020B0604020202020204" pitchFamily="34" charset="0"/>
              <a:buChar char="•"/>
            </a:pPr>
            <a:r>
              <a:rPr lang="en-US" sz="1200" dirty="0"/>
              <a:t>Production</a:t>
            </a:r>
          </a:p>
          <a:p>
            <a:pPr marL="171450" indent="-171450">
              <a:buFont typeface="Arial" panose="020B0604020202020204" pitchFamily="34" charset="0"/>
              <a:buChar char="•"/>
            </a:pPr>
            <a:r>
              <a:rPr lang="en-US" sz="1200" dirty="0"/>
              <a:t>Monitoring and Updating</a:t>
            </a:r>
            <a:endParaRPr lang="id-ID" sz="1200" dirty="0"/>
          </a:p>
        </p:txBody>
      </p:sp>
    </p:spTree>
    <p:extLst>
      <p:ext uri="{BB962C8B-B14F-4D97-AF65-F5344CB8AC3E}">
        <p14:creationId xmlns:p14="http://schemas.microsoft.com/office/powerpoint/2010/main" val="427568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990D-F0BA-FC40-111C-AD3E232903C4}"/>
              </a:ext>
            </a:extLst>
          </p:cNvPr>
          <p:cNvSpPr>
            <a:spLocks noGrp="1"/>
          </p:cNvSpPr>
          <p:nvPr>
            <p:ph type="title"/>
          </p:nvPr>
        </p:nvSpPr>
        <p:spPr/>
        <p:txBody>
          <a:bodyPr/>
          <a:lstStyle/>
          <a:p>
            <a:r>
              <a:rPr lang="en-US" dirty="0"/>
              <a:t>NLP Pipeline</a:t>
            </a:r>
            <a:endParaRPr lang="id-ID" dirty="0"/>
          </a:p>
        </p:txBody>
      </p:sp>
      <p:sp>
        <p:nvSpPr>
          <p:cNvPr id="7" name="TextBox 6">
            <a:extLst>
              <a:ext uri="{FF2B5EF4-FFF2-40B4-BE49-F238E27FC236}">
                <a16:creationId xmlns:a16="http://schemas.microsoft.com/office/drawing/2014/main" id="{8F6B5C68-731B-DC0E-7D99-6EB930B93F5F}"/>
              </a:ext>
            </a:extLst>
          </p:cNvPr>
          <p:cNvSpPr txBox="1"/>
          <p:nvPr/>
        </p:nvSpPr>
        <p:spPr>
          <a:xfrm>
            <a:off x="603978" y="1280675"/>
            <a:ext cx="8082822" cy="3293209"/>
          </a:xfrm>
          <a:prstGeom prst="rect">
            <a:avLst/>
          </a:prstGeom>
          <a:noFill/>
        </p:spPr>
        <p:txBody>
          <a:bodyPr wrap="square">
            <a:spAutoFit/>
          </a:bodyPr>
          <a:lstStyle/>
          <a:p>
            <a:pPr marL="171450" indent="-171450" algn="just">
              <a:buFont typeface="Arial" panose="020B0604020202020204" pitchFamily="34" charset="0"/>
              <a:buChar char="•"/>
            </a:pPr>
            <a:r>
              <a:rPr lang="id-ID" sz="1600" b="1" dirty="0" err="1"/>
              <a:t>Feature</a:t>
            </a:r>
            <a:r>
              <a:rPr lang="id-ID" sz="1600" b="1" dirty="0"/>
              <a:t> </a:t>
            </a:r>
            <a:r>
              <a:rPr lang="id-ID" sz="1600" b="1" dirty="0" err="1"/>
              <a:t>Extraction</a:t>
            </a:r>
            <a:r>
              <a:rPr lang="id-ID" sz="1600" dirty="0"/>
              <a:t> adalah proses otomatis untuk mengambil informasi yang relevan dari data mentah dan mengubahnya menjadi representasi yang dapat digunakan oleh model </a:t>
            </a:r>
            <a:r>
              <a:rPr lang="id-ID" sz="1600" dirty="0" err="1"/>
              <a:t>machine</a:t>
            </a:r>
            <a:r>
              <a:rPr lang="id-ID" sz="1600" dirty="0"/>
              <a:t> </a:t>
            </a:r>
            <a:r>
              <a:rPr lang="id-ID" sz="1600" dirty="0" err="1"/>
              <a:t>learning</a:t>
            </a:r>
            <a:r>
              <a:rPr lang="id-ID" sz="1600" dirty="0"/>
              <a:t>.</a:t>
            </a:r>
            <a:endParaRPr lang="en-US" sz="1600" dirty="0"/>
          </a:p>
          <a:p>
            <a:pPr marL="171450" indent="-171450" algn="just">
              <a:buFont typeface="Arial" panose="020B0604020202020204" pitchFamily="34" charset="0"/>
              <a:buChar char="•"/>
            </a:pPr>
            <a:endParaRPr lang="en-US" sz="1600" dirty="0"/>
          </a:p>
          <a:p>
            <a:pPr marL="171450" indent="-171450" algn="just">
              <a:buFont typeface="Arial" panose="020B0604020202020204" pitchFamily="34" charset="0"/>
              <a:buChar char="•"/>
            </a:pPr>
            <a:r>
              <a:rPr lang="id-ID" sz="1600" b="1" dirty="0" err="1"/>
              <a:t>Feature</a:t>
            </a:r>
            <a:r>
              <a:rPr lang="id-ID" sz="1600" b="1" dirty="0"/>
              <a:t> Engineering</a:t>
            </a:r>
            <a:r>
              <a:rPr lang="id-ID" sz="1600" dirty="0"/>
              <a:t> adalah proses manual di mana seorang data </a:t>
            </a:r>
            <a:r>
              <a:rPr lang="id-ID" sz="1600" dirty="0" err="1"/>
              <a:t>scientist</a:t>
            </a:r>
            <a:r>
              <a:rPr lang="id-ID" sz="1600" dirty="0"/>
              <a:t> atau </a:t>
            </a:r>
            <a:r>
              <a:rPr lang="id-ID" sz="1600" dirty="0" err="1"/>
              <a:t>engineer</a:t>
            </a:r>
            <a:r>
              <a:rPr lang="id-ID" sz="1600" dirty="0"/>
              <a:t> menciptakan atau memilih fitur-fitur yang relevan dari data yang ada untuk meningkatkan kinerja model </a:t>
            </a:r>
            <a:r>
              <a:rPr lang="id-ID" sz="1600" dirty="0" err="1"/>
              <a:t>machine</a:t>
            </a:r>
            <a:r>
              <a:rPr lang="id-ID" sz="1600" dirty="0"/>
              <a:t> </a:t>
            </a:r>
            <a:r>
              <a:rPr lang="id-ID" sz="1600" dirty="0" err="1"/>
              <a:t>learning</a:t>
            </a:r>
            <a:r>
              <a:rPr lang="id-ID" sz="1600" dirty="0"/>
              <a:t>. </a:t>
            </a:r>
            <a:endParaRPr lang="en-US" sz="1600" dirty="0"/>
          </a:p>
          <a:p>
            <a:pPr marL="171450" indent="-171450" algn="just">
              <a:buFont typeface="Arial" panose="020B0604020202020204" pitchFamily="34" charset="0"/>
              <a:buChar char="•"/>
            </a:pPr>
            <a:endParaRPr lang="en-US" sz="1600" dirty="0"/>
          </a:p>
          <a:p>
            <a:pPr marL="171450" indent="-171450" algn="just">
              <a:buFont typeface="Arial" panose="020B0604020202020204" pitchFamily="34" charset="0"/>
              <a:buChar char="•"/>
            </a:pPr>
            <a:r>
              <a:rPr lang="id-ID" sz="1600" b="1" dirty="0" err="1"/>
              <a:t>Information</a:t>
            </a:r>
            <a:r>
              <a:rPr lang="id-ID" sz="1600" b="1" dirty="0"/>
              <a:t> </a:t>
            </a:r>
            <a:r>
              <a:rPr lang="id-ID" sz="1600" b="1" dirty="0" err="1"/>
              <a:t>Extraction</a:t>
            </a:r>
            <a:r>
              <a:rPr lang="id-ID" sz="1600" dirty="0"/>
              <a:t> adalah proses otomatis untuk mengambil informasi tertentu dari teks yang tidak terstruktur dan mengubahnya menjadi data yang terstruktur. Berbeda dengan </a:t>
            </a:r>
            <a:r>
              <a:rPr lang="id-ID" sz="1600" dirty="0" err="1"/>
              <a:t>feature</a:t>
            </a:r>
            <a:r>
              <a:rPr lang="id-ID" sz="1600" dirty="0"/>
              <a:t> </a:t>
            </a:r>
            <a:r>
              <a:rPr lang="id-ID" sz="1600" dirty="0" err="1"/>
              <a:t>extraction</a:t>
            </a:r>
            <a:r>
              <a:rPr lang="id-ID" sz="1600" dirty="0"/>
              <a:t> yang lebih fokus pada representasi data untuk model, </a:t>
            </a:r>
            <a:r>
              <a:rPr lang="id-ID" sz="1600" dirty="0" err="1"/>
              <a:t>information</a:t>
            </a:r>
            <a:r>
              <a:rPr lang="id-ID" sz="1600" dirty="0"/>
              <a:t> </a:t>
            </a:r>
            <a:r>
              <a:rPr lang="id-ID" sz="1600" dirty="0" err="1"/>
              <a:t>extraction</a:t>
            </a:r>
            <a:r>
              <a:rPr lang="id-ID" sz="1600" dirty="0"/>
              <a:t> lebih fokus pada pengambilan entitas, hubungan, atau fakta yang spesifik dari teks.</a:t>
            </a:r>
            <a:r>
              <a:rPr lang="en-US" sz="1600" dirty="0"/>
              <a:t> </a:t>
            </a:r>
            <a:endParaRPr lang="en-US" sz="1200" dirty="0"/>
          </a:p>
        </p:txBody>
      </p:sp>
    </p:spTree>
    <p:extLst>
      <p:ext uri="{BB962C8B-B14F-4D97-AF65-F5344CB8AC3E}">
        <p14:creationId xmlns:p14="http://schemas.microsoft.com/office/powerpoint/2010/main" val="131121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Three different approaches to NLP (1)</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2677656"/>
          </a:xfrm>
          <a:prstGeom prst="rect">
            <a:avLst/>
          </a:prstGeom>
          <a:noFill/>
        </p:spPr>
        <p:txBody>
          <a:bodyPr wrap="square">
            <a:spAutoFit/>
          </a:bodyPr>
          <a:lstStyle/>
          <a:p>
            <a:pPr algn="just" fontAlgn="base"/>
            <a:r>
              <a:rPr lang="en-US" sz="2400" b="1" i="0" dirty="0">
                <a:solidFill>
                  <a:srgbClr val="161616"/>
                </a:solidFill>
                <a:effectLst/>
                <a:latin typeface="IBM Plex Sans" panose="020B0503050203000203" pitchFamily="34" charset="0"/>
              </a:rPr>
              <a:t>Rules-based NLP</a:t>
            </a:r>
            <a:r>
              <a:rPr lang="en-US" sz="2400" b="0" i="0" dirty="0">
                <a:solidFill>
                  <a:srgbClr val="161616"/>
                </a:solidFill>
                <a:effectLst/>
                <a:latin typeface="IBM Plex Sans" panose="020B0503050203000203" pitchFamily="34" charset="0"/>
              </a:rPr>
              <a:t>: The earliest NLP applications were simple if-then decision trees, requiring preprogrammed rules. They are only able to provide answers in response to specific prompts, such as the original version of </a:t>
            </a:r>
            <a:r>
              <a:rPr lang="en-US" sz="2400" b="0" i="0" dirty="0" err="1">
                <a:solidFill>
                  <a:srgbClr val="161616"/>
                </a:solidFill>
                <a:effectLst/>
                <a:latin typeface="IBM Plex Sans" panose="020B0503050203000203" pitchFamily="34" charset="0"/>
              </a:rPr>
              <a:t>Moviefone</a:t>
            </a:r>
            <a:r>
              <a:rPr lang="en-US" sz="2400" b="0" i="0" dirty="0">
                <a:solidFill>
                  <a:srgbClr val="161616"/>
                </a:solidFill>
                <a:effectLst/>
                <a:latin typeface="IBM Plex Sans" panose="020B0503050203000203" pitchFamily="34" charset="0"/>
              </a:rPr>
              <a:t>. Because there is no machine learning or AI capability in rules-based NLP, this function is highly limited and not scalable.</a:t>
            </a:r>
            <a:endParaRPr lang="en-US" b="0" i="0"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381454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fontAlgn="base"/>
            <a:r>
              <a:rPr lang="en-US" b="0" i="0" dirty="0">
                <a:solidFill>
                  <a:srgbClr val="161616"/>
                </a:solidFill>
                <a:effectLst/>
                <a:latin typeface="IBM Plex Sans" panose="020B0503050203000203" pitchFamily="34" charset="0"/>
              </a:rPr>
              <a:t>Three different approaches to NLP (2)</a:t>
            </a: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EDB6C7E-16B9-3A84-C356-AE0110CDAA5A}"/>
              </a:ext>
            </a:extLst>
          </p:cNvPr>
          <p:cNvSpPr txBox="1"/>
          <p:nvPr/>
        </p:nvSpPr>
        <p:spPr>
          <a:xfrm>
            <a:off x="1252095" y="4786348"/>
            <a:ext cx="7005320" cy="215444"/>
          </a:xfrm>
          <a:prstGeom prst="rect">
            <a:avLst/>
          </a:prstGeom>
          <a:noFill/>
        </p:spPr>
        <p:txBody>
          <a:bodyPr wrap="square">
            <a:spAutoFit/>
          </a:bodyPr>
          <a:lstStyle/>
          <a:p>
            <a:pPr algn="ctr"/>
            <a:r>
              <a:rPr lang="en-US" sz="800" b="0" i="0" dirty="0">
                <a:solidFill>
                  <a:schemeClr val="tx1"/>
                </a:solidFill>
                <a:effectLst/>
                <a:latin typeface="NexusSans"/>
              </a:rPr>
              <a:t>https://www.ibm.com/topics/natural-language-processing</a:t>
            </a:r>
          </a:p>
        </p:txBody>
      </p:sp>
      <p:sp>
        <p:nvSpPr>
          <p:cNvPr id="8" name="TextBox 7">
            <a:extLst>
              <a:ext uri="{FF2B5EF4-FFF2-40B4-BE49-F238E27FC236}">
                <a16:creationId xmlns:a16="http://schemas.microsoft.com/office/drawing/2014/main" id="{B96A112E-BFC2-DA55-5C88-6F42AC0D56C2}"/>
              </a:ext>
            </a:extLst>
          </p:cNvPr>
          <p:cNvSpPr txBox="1"/>
          <p:nvPr/>
        </p:nvSpPr>
        <p:spPr>
          <a:xfrm>
            <a:off x="457200" y="1193057"/>
            <a:ext cx="8229600" cy="3693319"/>
          </a:xfrm>
          <a:prstGeom prst="rect">
            <a:avLst/>
          </a:prstGeom>
          <a:noFill/>
        </p:spPr>
        <p:txBody>
          <a:bodyPr wrap="square">
            <a:spAutoFit/>
          </a:bodyPr>
          <a:lstStyle/>
          <a:p>
            <a:pPr algn="just" fontAlgn="base"/>
            <a:r>
              <a:rPr lang="en-US" sz="1800" b="1" i="0" dirty="0">
                <a:solidFill>
                  <a:srgbClr val="161616"/>
                </a:solidFill>
                <a:effectLst/>
                <a:latin typeface="IBM Plex Sans" panose="020B0503050203000203" pitchFamily="34" charset="0"/>
              </a:rPr>
              <a:t>Statistical NLP</a:t>
            </a:r>
            <a:r>
              <a:rPr lang="en-US" sz="1800" b="0" i="0" dirty="0">
                <a:solidFill>
                  <a:srgbClr val="161616"/>
                </a:solidFill>
                <a:effectLst/>
                <a:latin typeface="IBM Plex Sans" panose="020B0503050203000203" pitchFamily="34" charset="0"/>
              </a:rPr>
              <a:t>: Developed later, statistical NLP automatically extracts, classifies and labels elements of text and voice data, and then assigns a statistical likelihood to each possible meaning of those elements. This relies on machine learning, enabling a sophisticated breakdown of linguistics such as part-of-speech tagging.</a:t>
            </a:r>
          </a:p>
          <a:p>
            <a:pPr algn="just" fontAlgn="base"/>
            <a:br>
              <a:rPr lang="en-US" sz="1800" dirty="0"/>
            </a:br>
            <a:br>
              <a:rPr lang="en-US" sz="1800" dirty="0"/>
            </a:br>
            <a:r>
              <a:rPr lang="en-US" sz="1800" b="0" i="0" dirty="0">
                <a:solidFill>
                  <a:srgbClr val="161616"/>
                </a:solidFill>
                <a:effectLst/>
                <a:latin typeface="IBM Plex Sans" panose="020B0503050203000203" pitchFamily="34" charset="0"/>
              </a:rPr>
              <a:t>Statistical NLP introduced the essential technique of mapping language elements—such as words and grammatical rules—to a vector representation so that language can be modeled by using mathematical (statistical) methods, including regression or Markov models. This informed early NLP developments such as spellcheckers and T9 texting (Text on 9 keys, to be used on Touch-Tone telephones).</a:t>
            </a:r>
            <a:endParaRPr lang="en-US" sz="1000" b="0" i="0"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2042190056"/>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9113</TotalTime>
  <Words>3220</Words>
  <Application>Microsoft Office PowerPoint</Application>
  <PresentationFormat>On-screen Show (16:9)</PresentationFormat>
  <Paragraphs>145</Paragraphs>
  <Slides>29</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Roboto</vt:lpstr>
      <vt:lpstr>Calibri</vt:lpstr>
      <vt:lpstr>Fira Sans Extra Condensed SemiBold</vt:lpstr>
      <vt:lpstr>NexusSans</vt:lpstr>
      <vt:lpstr>Fira Sans Extra Condensed</vt:lpstr>
      <vt:lpstr>OracleSansVF</vt:lpstr>
      <vt:lpstr>IBM Plex Sans</vt:lpstr>
      <vt:lpstr>Lucida Grande</vt:lpstr>
      <vt:lpstr>Arial</vt:lpstr>
      <vt:lpstr>inherit</vt:lpstr>
      <vt:lpstr>Big Data Infographics by Slidesgo</vt:lpstr>
      <vt:lpstr>Advanced NLP (Introduction)</vt:lpstr>
      <vt:lpstr>What is NLP</vt:lpstr>
      <vt:lpstr>What is NLP</vt:lpstr>
      <vt:lpstr>How NLP works?</vt:lpstr>
      <vt:lpstr>PowerPoint Presentation</vt:lpstr>
      <vt:lpstr>NLP Pipeline</vt:lpstr>
      <vt:lpstr>NLP Pipeline</vt:lpstr>
      <vt:lpstr>Three different approaches to NLP (1)</vt:lpstr>
      <vt:lpstr>Three different approaches to NLP (2)</vt:lpstr>
      <vt:lpstr>Three different approaches to NLP (3)</vt:lpstr>
      <vt:lpstr>Three different approaches to NLP (3)</vt:lpstr>
      <vt:lpstr>Three different approaches to NLP (3)</vt:lpstr>
      <vt:lpstr>Taxonomy of fields of study in NLP </vt:lpstr>
      <vt:lpstr>Taxonomy of fields of study in NLP </vt:lpstr>
      <vt:lpstr>Taxonomy of fields of study in NLP </vt:lpstr>
      <vt:lpstr>NLP task : Linguistic</vt:lpstr>
      <vt:lpstr>NLP task : User-supporting</vt:lpstr>
      <vt:lpstr>NLP use cases across businesses</vt:lpstr>
      <vt:lpstr>NLP use cases across businesses</vt:lpstr>
      <vt:lpstr>NLP use cases across businesses</vt:lpstr>
      <vt:lpstr>NLP use cases by industry</vt:lpstr>
      <vt:lpstr>+ Applications of NLP</vt:lpstr>
      <vt:lpstr>+ Applications of NLP</vt:lpstr>
      <vt:lpstr>PowerPoint Presentation</vt:lpstr>
      <vt:lpstr>PowerPoint Presentation</vt:lpstr>
      <vt:lpstr>PowerPoint Presentation</vt:lpstr>
      <vt:lpstr>PowerPoint Presentation</vt:lpstr>
      <vt:lpstr>Tugas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dan  Tata Kelola IT</dc:title>
  <cp:lastModifiedBy>LAB-AI-01</cp:lastModifiedBy>
  <cp:revision>109</cp:revision>
  <dcterms:modified xsi:type="dcterms:W3CDTF">2025-02-19T12:02:42Z</dcterms:modified>
</cp:coreProperties>
</file>